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  <p:sldMasterId id="2147483691" r:id="rId3"/>
  </p:sldMasterIdLst>
  <p:notesMasterIdLst>
    <p:notesMasterId r:id="rId5"/>
  </p:notesMasterIdLst>
  <p:handoutMasterIdLst>
    <p:handoutMasterId r:id="rId6"/>
  </p:handoutMasterIdLst>
  <p:sldIdLst>
    <p:sldId id="262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22" autoAdjust="0"/>
    <p:restoredTop sz="94181" autoAdjust="0"/>
  </p:normalViewPr>
  <p:slideViewPr>
    <p:cSldViewPr snapToGrid="0" snapToObjects="1">
      <p:cViewPr>
        <p:scale>
          <a:sx n="94" d="100"/>
          <a:sy n="94" d="100"/>
        </p:scale>
        <p:origin x="2344" y="560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9" d="100"/>
          <a:sy n="79" d="100"/>
        </p:scale>
        <p:origin x="3096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10/6/19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1C719-3C4F-EB4F-89FE-A3D057C59A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2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15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78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 userDrawn="1"/>
        </p:nvSpPr>
        <p:spPr>
          <a:xfrm>
            <a:off x="0" y="330200"/>
            <a:ext cx="9140825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Wave 3"/>
          <p:cNvSpPr/>
          <p:nvPr userDrawn="1"/>
        </p:nvSpPr>
        <p:spPr>
          <a:xfrm>
            <a:off x="3175" y="311150"/>
            <a:ext cx="9140825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Wave 4"/>
          <p:cNvSpPr/>
          <p:nvPr userDrawn="1"/>
        </p:nvSpPr>
        <p:spPr>
          <a:xfrm>
            <a:off x="0" y="263525"/>
            <a:ext cx="9140825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Wave 5"/>
          <p:cNvSpPr/>
          <p:nvPr userDrawn="1"/>
        </p:nvSpPr>
        <p:spPr>
          <a:xfrm>
            <a:off x="0" y="65088"/>
            <a:ext cx="9144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Wave 7"/>
          <p:cNvSpPr/>
          <p:nvPr userDrawn="1"/>
        </p:nvSpPr>
        <p:spPr>
          <a:xfrm>
            <a:off x="-3175" y="557213"/>
            <a:ext cx="9147175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9144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chemeClr val="accent4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</p:txBody>
      </p:sp>
      <p:pic>
        <p:nvPicPr>
          <p:cNvPr id="18" name="Picture 17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19" name="Picture 18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20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21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347345" y="6330633"/>
            <a:ext cx="2883535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0" y="734513"/>
            <a:ext cx="9144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0" y="6242253"/>
            <a:ext cx="9144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4339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3996" y="782956"/>
            <a:ext cx="3350984" cy="4771004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                      - Visually compelling figure(s) to explain the research               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2700" y="5553960"/>
            <a:ext cx="3352280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3387840" y="1079048"/>
            <a:ext cx="578627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3387840" y="2641148"/>
            <a:ext cx="578627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3387840" y="4214359"/>
            <a:ext cx="578627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4288" y="5308600"/>
            <a:ext cx="3373437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4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sp>
        <p:nvSpPr>
          <p:cNvPr id="52" name="Picture Placeholder 51"/>
          <p:cNvSpPr>
            <a:spLocks noGrp="1"/>
          </p:cNvSpPr>
          <p:nvPr>
            <p:ph type="pic" sz="quarter" idx="36" hasCustomPrompt="1"/>
          </p:nvPr>
        </p:nvSpPr>
        <p:spPr>
          <a:xfrm>
            <a:off x="3387725" y="6323013"/>
            <a:ext cx="3187700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2542556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366486" y="-4627"/>
            <a:ext cx="8392886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pic>
        <p:nvPicPr>
          <p:cNvPr id="48" name="Picture 9" descr="horizontal-logo-green-text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354776"/>
            <a:ext cx="243840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4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705600" y="6323281"/>
            <a:ext cx="1351650" cy="365760"/>
          </a:xfrm>
          <a:prstGeom prst="rect">
            <a:avLst/>
          </a:prstGeom>
        </p:spPr>
      </p:pic>
      <p:pic>
        <p:nvPicPr>
          <p:cNvPr id="50" name="Picture 4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248400"/>
            <a:ext cx="762000" cy="593313"/>
          </a:xfrm>
          <a:prstGeom prst="rect">
            <a:avLst/>
          </a:prstGeom>
        </p:spPr>
      </p:pic>
      <p:pic>
        <p:nvPicPr>
          <p:cNvPr id="15" name="Picture 1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679" y="6294120"/>
            <a:ext cx="548640" cy="536473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60576" y="6293639"/>
            <a:ext cx="548640" cy="52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4572000" y="762798"/>
            <a:ext cx="4532604" cy="2652919"/>
          </a:xfrm>
          <a:prstGeom prst="rect">
            <a:avLst/>
          </a:prstGeom>
        </p:spPr>
        <p:txBody>
          <a:bodyPr/>
          <a:lstStyle>
            <a:lvl1pPr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                    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66486" y="5764793"/>
            <a:ext cx="8392886" cy="477460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0" y="1059206"/>
            <a:ext cx="4627515" cy="235651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0" y="3730751"/>
            <a:ext cx="4627515" cy="2034041"/>
          </a:xfrm>
          <a:prstGeom prst="rect">
            <a:avLst/>
          </a:prstGeom>
        </p:spPr>
        <p:txBody>
          <a:bodyPr/>
          <a:lstStyle>
            <a:lvl1pPr marL="228600" algn="just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5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4572000" y="3730752"/>
            <a:ext cx="46275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 algn="just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3662319" y="6260098"/>
            <a:ext cx="2298257" cy="557595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</p:spTree>
    <p:extLst>
      <p:ext uri="{BB962C8B-B14F-4D97-AF65-F5344CB8AC3E}">
        <p14:creationId xmlns:p14="http://schemas.microsoft.com/office/powerpoint/2010/main" val="372463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3387840" y="3906839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3387840" y="233711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3387840" y="78263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E86E2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1"/>
          <p:cNvSpPr txBox="1">
            <a:spLocks/>
          </p:cNvSpPr>
          <p:nvPr userDrawn="1"/>
        </p:nvSpPr>
        <p:spPr>
          <a:xfrm>
            <a:off x="3387840" y="4541797"/>
            <a:ext cx="578627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3" name="Text Placeholder 21"/>
          <p:cNvSpPr txBox="1">
            <a:spLocks/>
          </p:cNvSpPr>
          <p:nvPr userDrawn="1"/>
        </p:nvSpPr>
        <p:spPr>
          <a:xfrm>
            <a:off x="3387840" y="3147157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Significance and Impact</a:t>
            </a:r>
            <a:endParaRPr lang="en-US" dirty="0"/>
          </a:p>
        </p:txBody>
      </p:sp>
      <p:sp>
        <p:nvSpPr>
          <p:cNvPr id="4" name="Text Placeholder 21"/>
          <p:cNvSpPr txBox="1">
            <a:spLocks/>
          </p:cNvSpPr>
          <p:nvPr userDrawn="1"/>
        </p:nvSpPr>
        <p:spPr>
          <a:xfrm>
            <a:off x="3387840" y="805789"/>
            <a:ext cx="578627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/>
              <a:t>Scientific Achievement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1"/>
          <p:cNvSpPr txBox="1">
            <a:spLocks/>
          </p:cNvSpPr>
          <p:nvPr userDrawn="1"/>
        </p:nvSpPr>
        <p:spPr>
          <a:xfrm>
            <a:off x="4572000" y="3429000"/>
            <a:ext cx="4627515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Research Details</a:t>
            </a:r>
          </a:p>
        </p:txBody>
      </p:sp>
      <p:sp>
        <p:nvSpPr>
          <p:cNvPr id="6" name="Text Placeholder 21"/>
          <p:cNvSpPr txBox="1">
            <a:spLocks/>
          </p:cNvSpPr>
          <p:nvPr userDrawn="1"/>
        </p:nvSpPr>
        <p:spPr>
          <a:xfrm>
            <a:off x="0" y="3429000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 and Impact</a:t>
            </a:r>
          </a:p>
        </p:txBody>
      </p:sp>
      <p:sp>
        <p:nvSpPr>
          <p:cNvPr id="7" name="Text Placeholder 21"/>
          <p:cNvSpPr txBox="1">
            <a:spLocks/>
          </p:cNvSpPr>
          <p:nvPr userDrawn="1"/>
        </p:nvSpPr>
        <p:spPr>
          <a:xfrm>
            <a:off x="0" y="762797"/>
            <a:ext cx="4627515" cy="274638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Achievement</a:t>
            </a:r>
          </a:p>
        </p:txBody>
      </p:sp>
    </p:spTree>
    <p:extLst>
      <p:ext uri="{BB962C8B-B14F-4D97-AF65-F5344CB8AC3E}">
        <p14:creationId xmlns:p14="http://schemas.microsoft.com/office/powerpoint/2010/main" val="84658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00382-019-05004-8" TargetMode="External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627"/>
            <a:ext cx="9144000" cy="708660"/>
          </a:xfrm>
        </p:spPr>
        <p:txBody>
          <a:bodyPr/>
          <a:lstStyle/>
          <a:p>
            <a:r>
              <a:rPr lang="en-US" sz="2000" dirty="0"/>
              <a:t>Maximizing ENSO as a Source of Western US Hydroclimate Predictability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545641" y="5878866"/>
            <a:ext cx="7954892" cy="377683"/>
          </a:xfrm>
        </p:spPr>
        <p:txBody>
          <a:bodyPr/>
          <a:lstStyle/>
          <a:p>
            <a:r>
              <a:rPr lang="en-US" sz="1050" dirty="0" smtClean="0"/>
              <a:t>Patricola </a:t>
            </a:r>
            <a:r>
              <a:rPr lang="en-US" sz="1050" dirty="0"/>
              <a:t>C.M., O’Brien J.P., </a:t>
            </a:r>
            <a:r>
              <a:rPr lang="en-US" sz="1050" dirty="0" err="1"/>
              <a:t>Risser</a:t>
            </a:r>
            <a:r>
              <a:rPr lang="en-US" sz="1050" dirty="0"/>
              <a:t> M.D., Rhoades A.M., O’Brien T.A., Ullrich P.A., Stone D.A., </a:t>
            </a:r>
            <a:r>
              <a:rPr lang="en-US" sz="1050" dirty="0" smtClean="0"/>
              <a:t>and Collins </a:t>
            </a:r>
            <a:r>
              <a:rPr lang="en-US" sz="1050" dirty="0"/>
              <a:t>W.D. (2019) Maximizing ENSO as a Source of Western US Hydroclimate </a:t>
            </a:r>
            <a:r>
              <a:rPr lang="en-US" sz="1050" dirty="0" smtClean="0"/>
              <a:t>Predictability. </a:t>
            </a:r>
            <a:r>
              <a:rPr lang="en-US" sz="1050" i="1" dirty="0" smtClean="0"/>
              <a:t>Climate Dynamics</a:t>
            </a:r>
            <a:r>
              <a:rPr lang="en-US" sz="1050" dirty="0" smtClean="0"/>
              <a:t>, </a:t>
            </a:r>
            <a:r>
              <a:rPr lang="en-US" sz="1050" dirty="0">
                <a:hlinkClick r:id="rId3"/>
              </a:rPr>
              <a:t>https://doi.org/10.1007/s00382-019-05004-8</a:t>
            </a:r>
            <a:r>
              <a:rPr lang="en-US" sz="1050" dirty="0"/>
              <a:t>.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0"/>
          </p:nvPr>
        </p:nvSpPr>
        <p:spPr>
          <a:xfrm>
            <a:off x="3368234" y="1079047"/>
            <a:ext cx="5475516" cy="1978051"/>
          </a:xfrm>
        </p:spPr>
        <p:txBody>
          <a:bodyPr lIns="0"/>
          <a:lstStyle/>
          <a:p>
            <a:pPr algn="just"/>
            <a:r>
              <a:rPr lang="en-US" sz="1550" dirty="0" smtClean="0"/>
              <a:t>We discovered that variations </a:t>
            </a:r>
            <a:r>
              <a:rPr lang="en-US" sz="1550" dirty="0"/>
              <a:t>in the spatial pattern of El Niño’s warming (ENSO diversity) substantially alter the </a:t>
            </a:r>
            <a:r>
              <a:rPr lang="en-US" sz="1550" dirty="0" smtClean="0"/>
              <a:t>relationship between </a:t>
            </a:r>
            <a:r>
              <a:rPr lang="en-US" sz="1550" dirty="0"/>
              <a:t>ENSO and western US precipitation.  </a:t>
            </a:r>
            <a:r>
              <a:rPr lang="en-US" sz="1550" dirty="0" smtClean="0"/>
              <a:t>In addition, using </a:t>
            </a:r>
            <a:r>
              <a:rPr lang="en-US" sz="1550" dirty="0"/>
              <a:t>a physically-based ENSO </a:t>
            </a:r>
            <a:r>
              <a:rPr lang="en-US" sz="1550" dirty="0" smtClean="0"/>
              <a:t>index that </a:t>
            </a:r>
            <a:r>
              <a:rPr lang="en-US" sz="1550" dirty="0"/>
              <a:t>fully captures ENSO diversity – in a single metric and for any climate state – better explains </a:t>
            </a:r>
            <a:r>
              <a:rPr lang="en-US" sz="1550" dirty="0" smtClean="0"/>
              <a:t>western </a:t>
            </a:r>
            <a:r>
              <a:rPr lang="en-US" sz="1550" dirty="0"/>
              <a:t>US </a:t>
            </a:r>
            <a:r>
              <a:rPr lang="en-US" sz="1550" dirty="0" smtClean="0"/>
              <a:t>precipitation variability compared </a:t>
            </a:r>
            <a:r>
              <a:rPr lang="en-US" sz="1550" dirty="0"/>
              <a:t>to </a:t>
            </a:r>
            <a:r>
              <a:rPr lang="en-US" sz="1550" dirty="0" smtClean="0"/>
              <a:t>traditional indices based on sea-surface temperature anomalies (SSTAs).</a:t>
            </a:r>
            <a:r>
              <a:rPr lang="en-US" sz="1550" dirty="0"/>
              <a:t> 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4"/>
          </p:nvPr>
        </p:nvSpPr>
        <p:spPr>
          <a:xfrm>
            <a:off x="3345084" y="3442858"/>
            <a:ext cx="5544273" cy="1129144"/>
          </a:xfrm>
        </p:spPr>
        <p:txBody>
          <a:bodyPr lIns="0"/>
          <a:lstStyle/>
          <a:p>
            <a:pPr algn="just"/>
            <a:r>
              <a:rPr lang="en-US" sz="1550" dirty="0" smtClean="0"/>
              <a:t>The ENSO </a:t>
            </a:r>
            <a:r>
              <a:rPr lang="en-US" sz="1550" dirty="0"/>
              <a:t>Longitude Index (</a:t>
            </a:r>
            <a:r>
              <a:rPr lang="en-US" sz="1550" dirty="0" smtClean="0"/>
              <a:t>ELI) </a:t>
            </a:r>
            <a:r>
              <a:rPr lang="en-US" sz="1550" dirty="0"/>
              <a:t>provides a powerful capability for understanding the response of a variety of extreme </a:t>
            </a:r>
            <a:r>
              <a:rPr lang="en-US" sz="1550" dirty="0" smtClean="0"/>
              <a:t>events, </a:t>
            </a:r>
            <a:r>
              <a:rPr lang="en-US" sz="1550" dirty="0"/>
              <a:t>including mid-latitude precipitation and tropical </a:t>
            </a:r>
            <a:r>
              <a:rPr lang="en-US" sz="1550" dirty="0" smtClean="0"/>
              <a:t>cyclones, to </a:t>
            </a:r>
            <a:r>
              <a:rPr lang="en-US" sz="1550" dirty="0"/>
              <a:t>ENSO diversity in a changing climate</a:t>
            </a:r>
            <a:r>
              <a:rPr lang="en-US" sz="1550" dirty="0" smtClean="0"/>
              <a:t>.</a:t>
            </a:r>
            <a:endParaRPr lang="en-US" sz="155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5"/>
          </p:nvPr>
        </p:nvSpPr>
        <p:spPr>
          <a:xfrm>
            <a:off x="3483429" y="4865884"/>
            <a:ext cx="5660570" cy="893469"/>
          </a:xfrm>
        </p:spPr>
        <p:txBody>
          <a:bodyPr>
            <a:noAutofit/>
          </a:bodyPr>
          <a:lstStyle/>
          <a:p>
            <a:r>
              <a:rPr lang="en-US" sz="1300" dirty="0" smtClean="0"/>
              <a:t>ELI represents east/west shifts in tropical Pacific deep convection associated with ENSO (Williams </a:t>
            </a:r>
            <a:r>
              <a:rPr lang="en-US" sz="1300" dirty="0"/>
              <a:t>and Patricola </a:t>
            </a:r>
            <a:r>
              <a:rPr lang="en-US" sz="1300" dirty="0" smtClean="0"/>
              <a:t>2018).</a:t>
            </a:r>
          </a:p>
          <a:p>
            <a:r>
              <a:rPr lang="en-US" sz="1300" dirty="0"/>
              <a:t>Observations, large ensembles of regional and global climate models, and statistical models indicated similar results</a:t>
            </a:r>
            <a:r>
              <a:rPr lang="en-US" sz="1300" dirty="0" smtClean="0"/>
              <a:t>.</a:t>
            </a:r>
            <a:endParaRPr lang="en-US" sz="1300" dirty="0"/>
          </a:p>
        </p:txBody>
      </p:sp>
      <p:pic>
        <p:nvPicPr>
          <p:cNvPr id="16" name="Picture 2" descr="logo - CASCAD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45" y="6293855"/>
            <a:ext cx="465955" cy="461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75267" y="48040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260077" y="4901979"/>
            <a:ext cx="296079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latin typeface="Arial" charset="0"/>
                <a:ea typeface="Arial" charset="0"/>
                <a:cs typeface="Arial" charset="0"/>
              </a:rPr>
              <a:t>Observed precipitation anomalies (mm/day) averaged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Dec-Feb relative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to the 1979-2016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average from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the US Climate </a:t>
            </a:r>
            <a:r>
              <a:rPr lang="en-US" sz="1000">
                <a:latin typeface="Arial" charset="0"/>
                <a:ea typeface="Arial" charset="0"/>
                <a:cs typeface="Arial" charset="0"/>
              </a:rPr>
              <a:t>Divisional </a:t>
            </a:r>
            <a:r>
              <a:rPr lang="en-US" sz="1000" smtClean="0">
                <a:latin typeface="Arial" charset="0"/>
                <a:ea typeface="Arial" charset="0"/>
                <a:cs typeface="Arial" charset="0"/>
              </a:rPr>
              <a:t>Dataset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for strong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El Niño events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during 1895-2016 as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defined by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the (a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)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ELI and </a:t>
            </a:r>
            <a:r>
              <a:rPr lang="en-US" sz="1000" dirty="0">
                <a:latin typeface="Arial" charset="0"/>
                <a:ea typeface="Arial" charset="0"/>
                <a:cs typeface="Arial" charset="0"/>
              </a:rPr>
              <a:t>(b) </a:t>
            </a:r>
            <a:r>
              <a:rPr lang="en-US" sz="1000" dirty="0" smtClean="0">
                <a:latin typeface="Arial" charset="0"/>
                <a:ea typeface="Arial" charset="0"/>
                <a:cs typeface="Arial" charset="0"/>
              </a:rPr>
              <a:t>Niño3.4 index.</a:t>
            </a:r>
            <a:endParaRPr lang="en-US" sz="1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1659" y="-2564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1" name="image14.png"/>
          <p:cNvPicPr>
            <a:picLocks noChangeAspect="1"/>
          </p:cNvPicPr>
          <p:nvPr/>
        </p:nvPicPr>
        <p:blipFill rotWithShape="1">
          <a:blip r:embed="rId5"/>
          <a:srcRect l="633" r="46583" b="58381"/>
          <a:stretch/>
        </p:blipFill>
        <p:spPr>
          <a:xfrm>
            <a:off x="185196" y="843154"/>
            <a:ext cx="3025336" cy="1645920"/>
          </a:xfrm>
          <a:prstGeom prst="rect">
            <a:avLst/>
          </a:prstGeom>
          <a:ln/>
        </p:spPr>
      </p:pic>
      <p:pic>
        <p:nvPicPr>
          <p:cNvPr id="22" name="image14.png"/>
          <p:cNvPicPr>
            <a:picLocks noGrp="1" noChangeAspect="1"/>
          </p:cNvPicPr>
          <p:nvPr>
            <p:ph sz="quarter" idx="31"/>
          </p:nvPr>
        </p:nvPicPr>
        <p:blipFill rotWithShape="1">
          <a:blip r:embed="rId5"/>
          <a:srcRect l="52139" r="311" b="58381"/>
          <a:stretch/>
        </p:blipFill>
        <p:spPr>
          <a:xfrm>
            <a:off x="383486" y="2666907"/>
            <a:ext cx="2725299" cy="1645920"/>
          </a:xfrm>
          <a:prstGeom prst="rect">
            <a:avLst/>
          </a:prstGeom>
          <a:ln/>
        </p:spPr>
      </p:pic>
      <p:pic>
        <p:nvPicPr>
          <p:cNvPr id="23" name="image14.png"/>
          <p:cNvPicPr>
            <a:picLocks noChangeAspect="1"/>
          </p:cNvPicPr>
          <p:nvPr/>
        </p:nvPicPr>
        <p:blipFill rotWithShape="1">
          <a:blip r:embed="rId5"/>
          <a:srcRect l="860" r="93606" b="58381"/>
          <a:stretch/>
        </p:blipFill>
        <p:spPr>
          <a:xfrm>
            <a:off x="173621" y="2665003"/>
            <a:ext cx="317168" cy="1645920"/>
          </a:xfrm>
          <a:prstGeom prst="rect">
            <a:avLst/>
          </a:prstGeom>
          <a:ln/>
        </p:spPr>
      </p:pic>
      <p:pic>
        <p:nvPicPr>
          <p:cNvPr id="24" name="image14.png"/>
          <p:cNvPicPr>
            <a:picLocks noChangeAspect="1"/>
          </p:cNvPicPr>
          <p:nvPr/>
        </p:nvPicPr>
        <p:blipFill rotWithShape="1">
          <a:blip r:embed="rId5"/>
          <a:srcRect l="52139" t="80171" r="311" b="12844"/>
          <a:stretch/>
        </p:blipFill>
        <p:spPr>
          <a:xfrm>
            <a:off x="385831" y="4203223"/>
            <a:ext cx="2725299" cy="276180"/>
          </a:xfrm>
          <a:prstGeom prst="rect">
            <a:avLst/>
          </a:prstGeom>
          <a:ln/>
        </p:spPr>
      </p:pic>
      <p:pic>
        <p:nvPicPr>
          <p:cNvPr id="25" name="image14.png"/>
          <p:cNvPicPr>
            <a:picLocks noChangeAspect="1"/>
          </p:cNvPicPr>
          <p:nvPr/>
        </p:nvPicPr>
        <p:blipFill rotWithShape="1">
          <a:blip r:embed="rId5"/>
          <a:srcRect l="52139" t="80171" r="311" b="15564"/>
          <a:stretch/>
        </p:blipFill>
        <p:spPr>
          <a:xfrm>
            <a:off x="406932" y="2359128"/>
            <a:ext cx="2725299" cy="168684"/>
          </a:xfrm>
          <a:prstGeom prst="rect">
            <a:avLst/>
          </a:prstGeom>
          <a:ln/>
        </p:spPr>
      </p:pic>
      <p:pic>
        <p:nvPicPr>
          <p:cNvPr id="27" name="image14.png"/>
          <p:cNvPicPr>
            <a:picLocks noChangeAspect="1"/>
          </p:cNvPicPr>
          <p:nvPr/>
        </p:nvPicPr>
        <p:blipFill rotWithShape="1">
          <a:blip r:embed="rId5"/>
          <a:srcRect l="8040" t="87396" r="3229" b="-383"/>
          <a:stretch/>
        </p:blipFill>
        <p:spPr>
          <a:xfrm>
            <a:off x="276298" y="4542209"/>
            <a:ext cx="2884345" cy="2912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209396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orizonal Img_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2321</TotalTime>
  <Words>240</Words>
  <Application>Microsoft Macintosh PowerPoint</Application>
  <PresentationFormat>On-screen Show (4:3)</PresentationFormat>
  <Paragraphs>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Arial</vt:lpstr>
      <vt:lpstr>Other EESA Highlights (not DOE-SC)</vt:lpstr>
      <vt:lpstr>DOE-SC EESA Highlights</vt:lpstr>
      <vt:lpstr>Horizonal Img_DOE-SC EESA Highlights</vt:lpstr>
      <vt:lpstr>Maximizing ENSO as a Source of Western US Hydroclimate Predictability</vt:lpstr>
    </vt:vector>
  </TitlesOfParts>
  <Company>LBNL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Christina Patricola</cp:lastModifiedBy>
  <cp:revision>190</cp:revision>
  <dcterms:created xsi:type="dcterms:W3CDTF">2016-02-10T19:06:12Z</dcterms:created>
  <dcterms:modified xsi:type="dcterms:W3CDTF">2019-10-07T04:42:35Z</dcterms:modified>
</cp:coreProperties>
</file>