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122" autoAdjust="0"/>
    <p:restoredTop sz="94061" autoAdjust="0"/>
  </p:normalViewPr>
  <p:slideViewPr>
    <p:cSldViewPr snapToGrid="0" snapToObjects="1">
      <p:cViewPr>
        <p:scale>
          <a:sx n="100" d="100"/>
          <a:sy n="100" d="100"/>
        </p:scale>
        <p:origin x="2552" y="464"/>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5" d="100"/>
          <a:sy n="95" d="100"/>
        </p:scale>
        <p:origin x="3512"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4/24/18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4/24/18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Master" Target="../slideMasters/slideMaster3.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Master" Target="../slideMasters/slideMaster3.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smtClean="0"/>
              <a:t>Optional - additional logos here (project logo, collaborators, etc.)</a:t>
            </a:r>
            <a:endParaRPr lang="en-US" dirty="0"/>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smtClean="0"/>
              <a:t>Data available at (DOI):</a:t>
            </a:r>
            <a:endParaRPr lang="en-US" dirty="0"/>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smtClean="0"/>
              <a:t>Image and caption</a:t>
            </a:r>
          </a:p>
          <a:p>
            <a:pPr lvl="0"/>
            <a:r>
              <a:rPr lang="en-US" dirty="0" smtClean="0"/>
              <a:t>- Visually compelling figure(s) to explain the research</a:t>
            </a:r>
          </a:p>
          <a:p>
            <a:pPr lvl="0"/>
            <a:r>
              <a:rPr lang="en-US" dirty="0" smtClean="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695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smtClean="0"/>
              <a:t>Optional - additional logos here (project logo, collaborators, etc.)</a:t>
            </a:r>
            <a:endParaRPr lang="en-US" dirty="0"/>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smtClean="0"/>
              <a:t>Image and caption</a:t>
            </a:r>
          </a:p>
          <a:p>
            <a:pPr lvl="0"/>
            <a:r>
              <a:rPr lang="en-US" dirty="0" smtClean="0"/>
              <a:t>- Visually compelling figure(s) to explain the research</a:t>
            </a:r>
          </a:p>
          <a:p>
            <a:pPr lvl="0"/>
            <a:r>
              <a:rPr lang="en-US" dirty="0" smtClean="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smtClean="0"/>
              <a:t>50 words or less</a:t>
            </a:r>
            <a:endParaRPr lang="en-US" dirty="0"/>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smtClean="0"/>
              <a:t>Data available at (DOI):</a:t>
            </a:r>
            <a:endParaRPr lang="en-US" dirty="0"/>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Layout" Target="../slideLayouts/slideLayout6.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4265655"/>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3" name="Text Placeholder 21"/>
          <p:cNvSpPr txBox="1">
            <a:spLocks/>
          </p:cNvSpPr>
          <p:nvPr userDrawn="1"/>
        </p:nvSpPr>
        <p:spPr>
          <a:xfrm>
            <a:off x="3387840" y="2695935"/>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039558" y="4158209"/>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6" name="Text Placeholder 21"/>
          <p:cNvSpPr txBox="1">
            <a:spLocks/>
          </p:cNvSpPr>
          <p:nvPr userDrawn="1"/>
        </p:nvSpPr>
        <p:spPr>
          <a:xfrm>
            <a:off x="0" y="339804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7" name="Text Placeholder 21"/>
          <p:cNvSpPr txBox="1">
            <a:spLocks/>
          </p:cNvSpPr>
          <p:nvPr userDrawn="1"/>
        </p:nvSpPr>
        <p:spPr>
          <a:xfrm>
            <a:off x="0" y="78594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png"/><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Influence of ENSO Flavors on Western North Pacific Tropical Cyclone Activity</a:t>
            </a:r>
          </a:p>
        </p:txBody>
      </p:sp>
      <p:sp>
        <p:nvSpPr>
          <p:cNvPr id="3" name="Text Placeholder 2"/>
          <p:cNvSpPr>
            <a:spLocks noGrp="1"/>
          </p:cNvSpPr>
          <p:nvPr>
            <p:ph type="body" sz="quarter" idx="26"/>
          </p:nvPr>
        </p:nvSpPr>
        <p:spPr/>
        <p:txBody>
          <a:bodyPr/>
          <a:lstStyle/>
          <a:p>
            <a:r>
              <a:rPr lang="en-US" dirty="0" smtClean="0"/>
              <a:t>Patricola</a:t>
            </a:r>
            <a:r>
              <a:rPr lang="en-US" dirty="0"/>
              <a:t>, </a:t>
            </a:r>
            <a:r>
              <a:rPr lang="en-US" dirty="0" smtClean="0"/>
              <a:t>C.M</a:t>
            </a:r>
            <a:r>
              <a:rPr lang="en-US" dirty="0"/>
              <a:t>., </a:t>
            </a:r>
            <a:r>
              <a:rPr lang="en-US" dirty="0" smtClean="0"/>
              <a:t>S.J. Camargo, P.J. Klotzbach, R</a:t>
            </a:r>
            <a:r>
              <a:rPr lang="en-US" dirty="0"/>
              <a:t>. Saravanan, and P. Chang (</a:t>
            </a:r>
            <a:r>
              <a:rPr lang="en-US" dirty="0" smtClean="0"/>
              <a:t>2018), </a:t>
            </a:r>
            <a:r>
              <a:rPr lang="en-US" dirty="0"/>
              <a:t>The Influence of ENSO Flavors on Western North Pacific Tropical Cyclone </a:t>
            </a:r>
            <a:r>
              <a:rPr lang="en-US" dirty="0" smtClean="0"/>
              <a:t>Activity. </a:t>
            </a:r>
            <a:r>
              <a:rPr lang="en-US" i="1" dirty="0" smtClean="0"/>
              <a:t>Journal of Climate. </a:t>
            </a:r>
            <a:r>
              <a:rPr lang="mr-IN" dirty="0"/>
              <a:t>DOI: 10.1175/JCLI-D-17-0678.1</a:t>
            </a:r>
            <a:endParaRPr lang="en-US" dirty="0"/>
          </a:p>
        </p:txBody>
      </p:sp>
      <p:sp>
        <p:nvSpPr>
          <p:cNvPr id="4" name="Text Placeholder 3"/>
          <p:cNvSpPr>
            <a:spLocks noGrp="1"/>
          </p:cNvSpPr>
          <p:nvPr>
            <p:ph type="body" sz="quarter" idx="30"/>
          </p:nvPr>
        </p:nvSpPr>
        <p:spPr>
          <a:xfrm>
            <a:off x="1" y="1070782"/>
            <a:ext cx="3689497" cy="2055746"/>
          </a:xfrm>
        </p:spPr>
        <p:txBody>
          <a:bodyPr lIns="45720"/>
          <a:lstStyle/>
          <a:p>
            <a:r>
              <a:rPr lang="en-US" dirty="0"/>
              <a:t>We discovered that the location of sea-surface temperature (SST) warming during El Niño strongly controls seasonal Western North Pacific tropical cyclone (TC) activity, with central Pacific El Niño driving greater TC activity enhancements than east Pacific El Niño</a:t>
            </a:r>
            <a:r>
              <a:rPr lang="en-US" dirty="0" smtClean="0"/>
              <a:t>.</a:t>
            </a:r>
            <a:endParaRPr lang="en-US" dirty="0"/>
          </a:p>
        </p:txBody>
      </p:sp>
      <p:sp>
        <p:nvSpPr>
          <p:cNvPr id="6" name="Text Placeholder 5"/>
          <p:cNvSpPr>
            <a:spLocks noGrp="1"/>
          </p:cNvSpPr>
          <p:nvPr>
            <p:ph type="body" sz="quarter" idx="34"/>
          </p:nvPr>
        </p:nvSpPr>
        <p:spPr>
          <a:xfrm>
            <a:off x="1" y="3722004"/>
            <a:ext cx="3689497" cy="1785661"/>
          </a:xfrm>
        </p:spPr>
        <p:txBody>
          <a:bodyPr lIns="45720"/>
          <a:lstStyle/>
          <a:p>
            <a:r>
              <a:rPr lang="en-US"/>
              <a:t>This research shows that in order to quantify and reduce uncertainty in future TC projections, Earth System Models must be evaluated and improved for their ability to represent not only the frequency, but also the spatial characteristics of El </a:t>
            </a:r>
            <a:r>
              <a:rPr lang="en-US"/>
              <a:t>Niño</a:t>
            </a:r>
            <a:r>
              <a:rPr lang="en-US" smtClean="0"/>
              <a:t>.</a:t>
            </a:r>
            <a:endParaRPr lang="en-US"/>
          </a:p>
        </p:txBody>
      </p:sp>
      <p:sp>
        <p:nvSpPr>
          <p:cNvPr id="7" name="Text Placeholder 6"/>
          <p:cNvSpPr>
            <a:spLocks noGrp="1"/>
          </p:cNvSpPr>
          <p:nvPr>
            <p:ph type="body" sz="quarter" idx="35"/>
          </p:nvPr>
        </p:nvSpPr>
        <p:spPr>
          <a:xfrm>
            <a:off x="3865480" y="4459963"/>
            <a:ext cx="5151199" cy="1304830"/>
          </a:xfrm>
        </p:spPr>
        <p:txBody>
          <a:bodyPr>
            <a:normAutofit lnSpcReduction="10000"/>
          </a:bodyPr>
          <a:lstStyle/>
          <a:p>
            <a:r>
              <a:rPr lang="en-US" dirty="0"/>
              <a:t>We performed ensembles of TC-permitting tropical channel model simulations forced with </a:t>
            </a:r>
            <a:r>
              <a:rPr lang="en-US" dirty="0" smtClean="0"/>
              <a:t>idealized El </a:t>
            </a:r>
            <a:r>
              <a:rPr lang="en-US" dirty="0"/>
              <a:t>Niño SST patterns, and applied </a:t>
            </a:r>
            <a:r>
              <a:rPr lang="en-US" dirty="0" smtClean="0"/>
              <a:t>cluster </a:t>
            </a:r>
            <a:r>
              <a:rPr lang="en-US" dirty="0"/>
              <a:t>analysis to </a:t>
            </a:r>
            <a:r>
              <a:rPr lang="en-US" dirty="0" smtClean="0"/>
              <a:t>TC </a:t>
            </a:r>
            <a:r>
              <a:rPr lang="en-US" dirty="0"/>
              <a:t>tracks.</a:t>
            </a:r>
          </a:p>
          <a:p>
            <a:r>
              <a:rPr lang="en-US" dirty="0"/>
              <a:t>The simulations isolate the </a:t>
            </a:r>
            <a:r>
              <a:rPr lang="en-US" dirty="0" smtClean="0"/>
              <a:t>influence </a:t>
            </a:r>
            <a:r>
              <a:rPr lang="en-US" dirty="0"/>
              <a:t>of the intensity and spatial patterns of El Niño </a:t>
            </a:r>
            <a:r>
              <a:rPr lang="en-US" dirty="0" smtClean="0"/>
              <a:t>on </a:t>
            </a:r>
            <a:r>
              <a:rPr lang="en-US" dirty="0"/>
              <a:t>TCs from other modes of SST variability. </a:t>
            </a:r>
          </a:p>
        </p:txBody>
      </p:sp>
      <p:pic>
        <p:nvPicPr>
          <p:cNvPr id="16" name="Picture 2" descr="logo - CASCAD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87245" y="6317005"/>
            <a:ext cx="465955" cy="4615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TextBox 10"/>
          <p:cNvSpPr txBox="1"/>
          <p:nvPr/>
        </p:nvSpPr>
        <p:spPr>
          <a:xfrm>
            <a:off x="1075267" y="4665133"/>
            <a:ext cx="184731" cy="369332"/>
          </a:xfrm>
          <a:prstGeom prst="rect">
            <a:avLst/>
          </a:prstGeom>
          <a:noFill/>
        </p:spPr>
        <p:txBody>
          <a:bodyPr wrap="none" rtlCol="0">
            <a:spAutoFit/>
          </a:bodyPr>
          <a:lstStyle/>
          <a:p>
            <a:endParaRPr lang="en-US" dirty="0"/>
          </a:p>
        </p:txBody>
      </p:sp>
      <p:sp>
        <p:nvSpPr>
          <p:cNvPr id="12" name="Rectangle 11"/>
          <p:cNvSpPr/>
          <p:nvPr/>
        </p:nvSpPr>
        <p:spPr>
          <a:xfrm>
            <a:off x="3865480" y="3815307"/>
            <a:ext cx="5151199" cy="415498"/>
          </a:xfrm>
          <a:prstGeom prst="rect">
            <a:avLst/>
          </a:prstGeom>
        </p:spPr>
        <p:txBody>
          <a:bodyPr wrap="square">
            <a:spAutoFit/>
          </a:bodyPr>
          <a:lstStyle/>
          <a:p>
            <a:pPr algn="just"/>
            <a:r>
              <a:rPr lang="en-US" sz="1050" dirty="0" smtClean="0">
                <a:latin typeface="Arial" charset="0"/>
                <a:ea typeface="Arial" charset="0"/>
                <a:cs typeface="Arial" charset="0"/>
              </a:rPr>
              <a:t>SST forcings applied in the climate model simulations (</a:t>
            </a:r>
            <a:r>
              <a:rPr lang="en-US" sz="1050" i="1" dirty="0" smtClean="0">
                <a:latin typeface="Arial" charset="0"/>
                <a:ea typeface="Arial" charset="0"/>
                <a:cs typeface="Arial" charset="0"/>
              </a:rPr>
              <a:t>left</a:t>
            </a:r>
            <a:r>
              <a:rPr lang="en-US" sz="1050" dirty="0" smtClean="0">
                <a:latin typeface="Arial" charset="0"/>
                <a:ea typeface="Arial" charset="0"/>
                <a:cs typeface="Arial" charset="0"/>
              </a:rPr>
              <a:t>) </a:t>
            </a:r>
            <a:r>
              <a:rPr lang="en-US" sz="1050" dirty="0" smtClean="0">
                <a:latin typeface="Arial" charset="0"/>
                <a:ea typeface="Arial" charset="0"/>
                <a:cs typeface="Arial" charset="0"/>
              </a:rPr>
              <a:t>and TC </a:t>
            </a:r>
            <a:r>
              <a:rPr lang="en-US" sz="1050" dirty="0" smtClean="0">
                <a:latin typeface="Arial" charset="0"/>
                <a:ea typeface="Arial" charset="0"/>
                <a:cs typeface="Arial" charset="0"/>
              </a:rPr>
              <a:t>track density response (</a:t>
            </a:r>
            <a:r>
              <a:rPr lang="en-US" sz="1050" i="1" dirty="0" smtClean="0">
                <a:latin typeface="Arial" charset="0"/>
                <a:ea typeface="Arial" charset="0"/>
                <a:cs typeface="Arial" charset="0"/>
              </a:rPr>
              <a:t>right</a:t>
            </a:r>
            <a:r>
              <a:rPr lang="en-US" sz="1050" dirty="0" smtClean="0">
                <a:latin typeface="Arial" charset="0"/>
                <a:ea typeface="Arial" charset="0"/>
                <a:cs typeface="Arial" charset="0"/>
              </a:rPr>
              <a:t>).</a:t>
            </a:r>
            <a:endParaRPr lang="en-US" sz="1050" dirty="0">
              <a:latin typeface="Arial" charset="0"/>
              <a:ea typeface="Arial" charset="0"/>
              <a:cs typeface="Arial" charset="0"/>
            </a:endParaRPr>
          </a:p>
        </p:txBody>
      </p:sp>
      <p:sp>
        <p:nvSpPr>
          <p:cNvPr id="21" name="TextBox 20"/>
          <p:cNvSpPr txBox="1"/>
          <p:nvPr/>
        </p:nvSpPr>
        <p:spPr>
          <a:xfrm>
            <a:off x="1840375" y="3599727"/>
            <a:ext cx="184731" cy="369332"/>
          </a:xfrm>
          <a:prstGeom prst="rect">
            <a:avLst/>
          </a:prstGeom>
          <a:noFill/>
        </p:spPr>
        <p:txBody>
          <a:bodyPr wrap="none" rtlCol="0">
            <a:spAutoFit/>
          </a:bodyPr>
          <a:lstStyle/>
          <a:p>
            <a:endParaRPr lang="en-US" dirty="0"/>
          </a:p>
        </p:txBody>
      </p:sp>
      <p:pic>
        <p:nvPicPr>
          <p:cNvPr id="27" name="Content Placeholder 26"/>
          <p:cNvPicPr>
            <a:picLocks noGrp="1" noChangeAspect="1"/>
          </p:cNvPicPr>
          <p:nvPr>
            <p:ph sz="quarter" idx="31"/>
          </p:nvPr>
        </p:nvPicPr>
        <p:blipFill rotWithShape="1">
          <a:blip r:embed="rId3">
            <a:extLst>
              <a:ext uri="{28A0092B-C50C-407E-A947-70E740481C1C}">
                <a14:useLocalDpi xmlns:a14="http://schemas.microsoft.com/office/drawing/2010/main" val="0"/>
              </a:ext>
            </a:extLst>
          </a:blip>
          <a:srcRect t="448"/>
          <a:stretch/>
        </p:blipFill>
        <p:spPr>
          <a:xfrm>
            <a:off x="3865480" y="810683"/>
            <a:ext cx="5238833" cy="3047899"/>
          </a:xfrm>
        </p:spPr>
      </p:pic>
    </p:spTree>
    <p:extLst>
      <p:ext uri="{BB962C8B-B14F-4D97-AF65-F5344CB8AC3E}">
        <p14:creationId xmlns:p14="http://schemas.microsoft.com/office/powerpoint/2010/main" val="209396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2193</TotalTime>
  <Words>209</Words>
  <Application>Microsoft Macintosh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Calibri</vt:lpstr>
      <vt:lpstr>Arial</vt:lpstr>
      <vt:lpstr>Other EESA Highlights (not DOE-SC)</vt:lpstr>
      <vt:lpstr>DOE-SC EESA Highlights</vt:lpstr>
      <vt:lpstr>Horizonal Img_DOE-SC EESA Highlights</vt:lpstr>
      <vt:lpstr>The Influence of ENSO Flavors on Western North Pacific Tropical Cyclone Activity</vt:lpstr>
    </vt:vector>
  </TitlesOfParts>
  <Company>LBNL</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Christina Patricola</cp:lastModifiedBy>
  <cp:revision>152</cp:revision>
  <dcterms:created xsi:type="dcterms:W3CDTF">2016-02-10T19:06:12Z</dcterms:created>
  <dcterms:modified xsi:type="dcterms:W3CDTF">2018-04-25T04:01:19Z</dcterms:modified>
</cp:coreProperties>
</file>