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122" autoAdjust="0"/>
    <p:restoredTop sz="94061" autoAdjust="0"/>
  </p:normalViewPr>
  <p:slideViewPr>
    <p:cSldViewPr snapToGrid="0" snapToObjects="1">
      <p:cViewPr>
        <p:scale>
          <a:sx n="115" d="100"/>
          <a:sy n="115" d="100"/>
        </p:scale>
        <p:origin x="1160" y="16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 smtClean="0"/>
              <a:t>Data available at (DOI):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</a:t>
            </a:r>
          </a:p>
          <a:p>
            <a:pPr lvl="0"/>
            <a:r>
              <a:rPr lang="en-US" dirty="0" smtClean="0"/>
              <a:t>- Visually compelling figure(s) to explain the research</a:t>
            </a:r>
          </a:p>
          <a:p>
            <a:pPr lvl="0"/>
            <a:r>
              <a:rPr lang="en-US" dirty="0" smtClean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</a:t>
            </a:r>
          </a:p>
          <a:p>
            <a:pPr lvl="0"/>
            <a:r>
              <a:rPr lang="en-US" dirty="0" smtClean="0"/>
              <a:t>- Visually compelling figure(s) to explain the research</a:t>
            </a:r>
          </a:p>
          <a:p>
            <a:pPr lvl="0"/>
            <a:r>
              <a:rPr lang="en-US" dirty="0" smtClean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 smtClean="0"/>
              <a:t>Data available at (DOI):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Significance and Impact</a:t>
            </a:r>
            <a:endParaRPr lang="en-US" dirty="0" smtClean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Scientific Achievement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Response of Atlantic Tropical Cyclones to Suppression of African Easterly </a:t>
            </a:r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28161" y="5603851"/>
            <a:ext cx="3359679" cy="638401"/>
          </a:xfrm>
        </p:spPr>
        <p:txBody>
          <a:bodyPr/>
          <a:lstStyle/>
          <a:p>
            <a:r>
              <a:rPr lang="en-US" b="1" dirty="0" smtClean="0"/>
              <a:t>Citation</a:t>
            </a:r>
            <a:r>
              <a:rPr lang="en-US" dirty="0" smtClean="0"/>
              <a:t>: Patricola</a:t>
            </a:r>
            <a:r>
              <a:rPr lang="en-US" dirty="0"/>
              <a:t>, C. M., R. Saravanan, and P. Chang (</a:t>
            </a:r>
            <a:r>
              <a:rPr lang="en-US" dirty="0" smtClean="0"/>
              <a:t>2018), </a:t>
            </a:r>
            <a:r>
              <a:rPr lang="en-US" dirty="0"/>
              <a:t>The Response of Atlantic Tropical Cyclones to Suppression of African Easterly </a:t>
            </a:r>
            <a:r>
              <a:rPr lang="en-US" dirty="0" smtClean="0"/>
              <a:t>Waves. </a:t>
            </a:r>
            <a:r>
              <a:rPr lang="en-US" i="1" dirty="0"/>
              <a:t>Geophysical Research Letters</a:t>
            </a:r>
            <a:r>
              <a:rPr lang="en-US" dirty="0"/>
              <a:t>, </a:t>
            </a:r>
            <a:r>
              <a:rPr lang="en-US" dirty="0" smtClean="0"/>
              <a:t>45, </a:t>
            </a:r>
            <a:r>
              <a:rPr lang="en-US" dirty="0"/>
              <a:t>DOI: </a:t>
            </a:r>
            <a:r>
              <a:rPr lang="en-US" dirty="0" smtClean="0"/>
              <a:t>10.1002/2017GL076081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3387841" y="1079048"/>
            <a:ext cx="5756160" cy="1214209"/>
          </a:xfrm>
        </p:spPr>
        <p:txBody>
          <a:bodyPr/>
          <a:lstStyle/>
          <a:p>
            <a:r>
              <a:rPr lang="en-US" dirty="0" smtClean="0"/>
              <a:t>We discovered that Atlantic tropical cyclones (TCs) are not limited by their typical precursor, African easterly waves (AEWs), on seasonal</a:t>
            </a:r>
            <a:r>
              <a:rPr lang="en-US" dirty="0"/>
              <a:t>-</a:t>
            </a:r>
            <a:r>
              <a:rPr lang="en-US" dirty="0" smtClean="0"/>
              <a:t>climate time scales.  TCs will generate by other mechanisms in the absence of AEWs.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3387841" y="2641148"/>
            <a:ext cx="5756160" cy="1212396"/>
          </a:xfrm>
        </p:spPr>
        <p:txBody>
          <a:bodyPr/>
          <a:lstStyle/>
          <a:p>
            <a:r>
              <a:rPr lang="en-US" dirty="0" smtClean="0"/>
              <a:t>This research suggests that AEW activity is not a reliable predictor of variability and change in basin-wide Atlantic TC frequency. </a:t>
            </a:r>
            <a:r>
              <a:rPr lang="en-US" dirty="0"/>
              <a:t>This work paves the way </a:t>
            </a:r>
            <a:r>
              <a:rPr lang="en-US" dirty="0" smtClean="0"/>
              <a:t>to </a:t>
            </a:r>
            <a:r>
              <a:rPr lang="en-US" dirty="0"/>
              <a:t>investigate how </a:t>
            </a:r>
            <a:r>
              <a:rPr lang="en-US" dirty="0" smtClean="0"/>
              <a:t>AEWs influence the spatial statistics of TC landfall.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3387841" y="4214359"/>
            <a:ext cx="5756160" cy="2034041"/>
          </a:xfrm>
        </p:spPr>
        <p:txBody>
          <a:bodyPr/>
          <a:lstStyle/>
          <a:p>
            <a:r>
              <a:rPr lang="en-US" dirty="0" smtClean="0"/>
              <a:t>We performed regional climate model experiments in which AEWs were prescribed as observed, or suppressed using a filter, through the lateral boundary condition over the AEW genesis region.</a:t>
            </a:r>
          </a:p>
          <a:p>
            <a:r>
              <a:rPr lang="en-US" dirty="0" smtClean="0"/>
              <a:t>The simulations delineate causality between AEWs and TCs, a problem historically </a:t>
            </a:r>
            <a:r>
              <a:rPr lang="en-US" dirty="0"/>
              <a:t>difficult </a:t>
            </a:r>
            <a:r>
              <a:rPr lang="en-US" dirty="0" smtClean="0"/>
              <a:t>to disentangle using observations owing to covariability of AEWs, TCs, and sea-surface temperature.</a:t>
            </a:r>
          </a:p>
          <a:p>
            <a:endParaRPr lang="en-US" dirty="0"/>
          </a:p>
        </p:txBody>
      </p:sp>
      <p:pic>
        <p:nvPicPr>
          <p:cNvPr id="16" name="Picture 2" descr="logo - CASC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45" y="6293855"/>
            <a:ext cx="465955" cy="461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75267" y="4665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268" y="4094944"/>
            <a:ext cx="313473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Boxplots of the s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easonal </a:t>
            </a:r>
            <a:r>
              <a:rPr lang="en-US" sz="1050" dirty="0">
                <a:latin typeface="Arial" charset="0"/>
                <a:ea typeface="Arial" charset="0"/>
                <a:cs typeface="Arial" charset="0"/>
              </a:rPr>
              <a:t>number of Atlantic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TCs from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the 10-member ensemble </a:t>
            </a:r>
            <a:r>
              <a:rPr lang="en-US" sz="1050" dirty="0">
                <a:latin typeface="Arial" charset="0"/>
                <a:ea typeface="Arial" charset="0"/>
                <a:cs typeface="Arial" charset="0"/>
              </a:rPr>
              <a:t>of the control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simulation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orced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with observed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AEWs) </a:t>
            </a:r>
            <a:r>
              <a:rPr lang="en-US" sz="105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AEW suppressed</a:t>
            </a:r>
            <a:r>
              <a:rPr lang="en-US" sz="105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50" dirty="0" smtClean="0">
                <a:latin typeface="Arial" charset="0"/>
                <a:ea typeface="Arial" charset="0"/>
                <a:cs typeface="Arial" charset="0"/>
              </a:rPr>
              <a:t>experiment. The differences in the means are statistically insignificant, as shown by the overlap between the two boxplots.</a:t>
            </a:r>
            <a:endParaRPr lang="en-US" sz="105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3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" r="5685" b="4207"/>
          <a:stretch/>
        </p:blipFill>
        <p:spPr>
          <a:xfrm>
            <a:off x="33865" y="1440517"/>
            <a:ext cx="3353975" cy="2613888"/>
          </a:xfrm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238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Other EESA Highlights (not DOE-SC)</vt:lpstr>
      <vt:lpstr>DOE-SC EESA Highlights</vt:lpstr>
      <vt:lpstr>Horizonal Img_DOE-SC EESA Highlights</vt:lpstr>
      <vt:lpstr>The Response of Atlantic Tropical Cyclones to Suppression of African Easterly Waves</vt:lpstr>
    </vt:vector>
  </TitlesOfParts>
  <Company>LBNL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Christina Patricola</cp:lastModifiedBy>
  <cp:revision>131</cp:revision>
  <dcterms:created xsi:type="dcterms:W3CDTF">2016-02-10T19:06:12Z</dcterms:created>
  <dcterms:modified xsi:type="dcterms:W3CDTF">2018-01-04T06:08:34Z</dcterms:modified>
</cp:coreProperties>
</file>