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1"/>
    <p:sldMasterId id="2147483688" r:id="rId2"/>
    <p:sldMasterId id="2147483691" r:id="rId3"/>
  </p:sldMasterIdLst>
  <p:notesMasterIdLst>
    <p:notesMasterId r:id="rId5"/>
  </p:notesMasterIdLst>
  <p:handoutMasterIdLst>
    <p:handoutMasterId r:id="rId6"/>
  </p:handoutMasterIdLst>
  <p:sldIdLst>
    <p:sldId id="262"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6E25"/>
    <a:srgbClr val="1C75BC"/>
    <a:srgbClr val="88AC2E"/>
    <a:srgbClr val="008000"/>
    <a:srgbClr val="106636"/>
    <a:srgbClr val="276258"/>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6122" autoAdjust="0"/>
    <p:restoredTop sz="96574" autoAdjust="0"/>
  </p:normalViewPr>
  <p:slideViewPr>
    <p:cSldViewPr snapToGrid="0" snapToObjects="1">
      <p:cViewPr>
        <p:scale>
          <a:sx n="140" d="100"/>
          <a:sy n="140" d="100"/>
        </p:scale>
        <p:origin x="1224" y="448"/>
      </p:cViewPr>
      <p:guideLst>
        <p:guide orient="horz" pos="2160"/>
        <p:guide pos="288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95" d="100"/>
          <a:sy n="95" d="100"/>
        </p:scale>
        <p:origin x="3512" y="19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notesMaster" Target="notesMasters/notesMaster1.xml"/><Relationship Id="rId6" Type="http://schemas.openxmlformats.org/officeDocument/2006/relationships/handoutMaster" Target="handoutMasters/handoutMaster1.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E3BC703-3CBD-6E4D-BA71-3FD9FD935D5C}" type="datetimeFigureOut">
              <a:rPr lang="en-US" smtClean="0"/>
              <a:t>10/17/18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910744-5CF2-5543-BF83-A5596142CFE2}" type="slidenum">
              <a:rPr lang="en-US" smtClean="0"/>
              <a:t>‹#›</a:t>
            </a:fld>
            <a:endParaRPr lang="en-US"/>
          </a:p>
        </p:txBody>
      </p:sp>
    </p:spTree>
    <p:extLst>
      <p:ext uri="{BB962C8B-B14F-4D97-AF65-F5344CB8AC3E}">
        <p14:creationId xmlns:p14="http://schemas.microsoft.com/office/powerpoint/2010/main" val="36976717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98C03B-BDB1-094E-85E4-DB3D905A6DF3}" type="datetimeFigureOut">
              <a:rPr lang="en-US" smtClean="0"/>
              <a:t>10/17/18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1C719-3C4F-EB4F-89FE-A3D057C59AC3}" type="slidenum">
              <a:rPr lang="en-US" smtClean="0"/>
              <a:t>‹#›</a:t>
            </a:fld>
            <a:endParaRPr lang="en-US"/>
          </a:p>
        </p:txBody>
      </p:sp>
    </p:spTree>
    <p:extLst>
      <p:ext uri="{BB962C8B-B14F-4D97-AF65-F5344CB8AC3E}">
        <p14:creationId xmlns:p14="http://schemas.microsoft.com/office/powerpoint/2010/main" val="31943658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1.jpeg"/><Relationship Id="rId5" Type="http://schemas.openxmlformats.org/officeDocument/2006/relationships/image" Target="../media/image2.png"/><Relationship Id="rId1" Type="http://schemas.openxmlformats.org/officeDocument/2006/relationships/slideMaster" Target="../slideMasters/slideMaster2.xml"/><Relationship Id="rId2" Type="http://schemas.openxmlformats.org/officeDocument/2006/relationships/image" Target="../media/image3.jp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1.jpeg"/><Relationship Id="rId5" Type="http://schemas.openxmlformats.org/officeDocument/2006/relationships/image" Target="../media/image2.png"/><Relationship Id="rId6" Type="http://schemas.openxmlformats.org/officeDocument/2006/relationships/image" Target="../media/image5.png"/><Relationship Id="rId7" Type="http://schemas.openxmlformats.org/officeDocument/2006/relationships/image" Target="../media/image6.png"/><Relationship Id="rId1" Type="http://schemas.openxmlformats.org/officeDocument/2006/relationships/slideMaster" Target="../slideMasters/slideMaster2.xml"/><Relationship Id="rId2" Type="http://schemas.openxmlformats.org/officeDocument/2006/relationships/image" Target="../media/image3.jp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1.jpeg"/><Relationship Id="rId5" Type="http://schemas.openxmlformats.org/officeDocument/2006/relationships/image" Target="../media/image2.png"/><Relationship Id="rId1" Type="http://schemas.openxmlformats.org/officeDocument/2006/relationships/slideMaster" Target="../slideMasters/slideMaster3.xml"/><Relationship Id="rId2" Type="http://schemas.openxmlformats.org/officeDocument/2006/relationships/image" Target="../media/image3.jp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1.jpeg"/><Relationship Id="rId5" Type="http://schemas.openxmlformats.org/officeDocument/2006/relationships/image" Target="../media/image2.png"/><Relationship Id="rId6" Type="http://schemas.openxmlformats.org/officeDocument/2006/relationships/image" Target="../media/image5.png"/><Relationship Id="rId7" Type="http://schemas.openxmlformats.org/officeDocument/2006/relationships/image" Target="../media/image6.png"/><Relationship Id="rId1" Type="http://schemas.openxmlformats.org/officeDocument/2006/relationships/slideMaster" Target="../slideMasters/slideMaster3.xml"/><Relationship Id="rId2" Type="http://schemas.openxmlformats.org/officeDocument/2006/relationships/image" Target="../media/image3.jp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ther (EESA)">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0" y="0"/>
            <a:ext cx="9144000" cy="708660"/>
          </a:xfrm>
          <a:prstGeom prst="rect">
            <a:avLst/>
          </a:prstGeom>
          <a:solidFill>
            <a:srgbClr val="1C75BC"/>
          </a:solidFill>
          <a:ln w="9525">
            <a:noFill/>
            <a:miter lim="800000"/>
            <a:headEnd/>
            <a:tailEnd/>
          </a:ln>
        </p:spPr>
        <p:txBody>
          <a:bodyPr anchor="ctr"/>
          <a:lstStyle>
            <a:lvl1pPr marL="0">
              <a:spcBef>
                <a:spcPts val="0"/>
              </a:spcBef>
              <a:defRPr b="1" baseline="0">
                <a:solidFill>
                  <a:schemeClr val="bg1"/>
                </a:solidFill>
              </a:defRPr>
            </a:lvl1pPr>
          </a:lstStyle>
          <a:p>
            <a:pPr lvl="0"/>
            <a:r>
              <a:rPr lang="en-US" dirty="0" smtClean="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chemeClr val="accent4"/>
                </a:solidFill>
              </a:defRPr>
            </a:lvl1pPr>
            <a:lvl2pPr>
              <a:defRPr sz="1400"/>
            </a:lvl2pPr>
          </a:lstStyle>
          <a:p>
            <a:pPr lvl="0"/>
            <a:r>
              <a:rPr lang="en-US" dirty="0" smtClean="0"/>
              <a:t>Image and caption                      - Visually compelling figure(s) to explain the research               - Include legends and descriptive caption</a:t>
            </a:r>
            <a:endParaRPr lang="en-US" dirty="0"/>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smtClean="0"/>
              <a:t>Last, F., F. Last, F. last and F. Last (</a:t>
            </a:r>
            <a:r>
              <a:rPr lang="en-US" dirty="0" err="1" smtClean="0"/>
              <a:t>yyyy</a:t>
            </a:r>
            <a:r>
              <a:rPr lang="en-US" dirty="0" smtClean="0"/>
              <a:t>), Title. Journal, Volume (Issue), pages, DOI: 10.xxxxx/</a:t>
            </a:r>
            <a:r>
              <a:rPr lang="en-US" dirty="0" err="1" smtClean="0"/>
              <a:t>xxxxxx</a:t>
            </a:r>
            <a:endParaRPr lang="en-US" dirty="0" smtClean="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rgbClr val="1C75BC"/>
                </a:solidFill>
              </a:defRPr>
            </a:lvl1pPr>
          </a:lstStyle>
          <a:p>
            <a:pPr lvl="0"/>
            <a:r>
              <a:rPr lang="en-US" dirty="0" smtClean="0"/>
              <a:t>50 words or less</a:t>
            </a:r>
            <a:endParaRPr lang="en-US" dirty="0"/>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rgbClr val="1C75BC"/>
                </a:solidFill>
              </a:defRPr>
            </a:lvl1pPr>
          </a:lstStyle>
          <a:p>
            <a:pPr lvl="0"/>
            <a:r>
              <a:rPr lang="en-US" dirty="0" smtClean="0"/>
              <a:t>50 words or less. Importance, relevance, or intriguing component of the finding to the field</a:t>
            </a:r>
            <a:endParaRPr lang="en-US" dirty="0"/>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smtClean="0"/>
              <a:t>Address the research approach in 2-4 bullet points</a:t>
            </a:r>
          </a:p>
        </p:txBody>
      </p:sp>
      <p:pic>
        <p:nvPicPr>
          <p:cNvPr id="49" name="Picture 48" descr="EES_Logo2015.jpg"/>
          <p:cNvPicPr>
            <a:picLocks noChangeAspect="1"/>
          </p:cNvPicPr>
          <p:nvPr userDrawn="1"/>
        </p:nvPicPr>
        <p:blipFill>
          <a:blip r:embed="rId2"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52"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chemeClr val="accent4"/>
                </a:solidFill>
              </a:defRPr>
            </a:lvl1pPr>
          </a:lstStyle>
          <a:p>
            <a:pPr lvl="0"/>
            <a:r>
              <a:rPr lang="en-US" dirty="0" smtClean="0"/>
              <a:t>Optional - additional logos here (project logo, collaborators, etc.)</a:t>
            </a:r>
            <a:endParaRPr lang="en-US" dirty="0"/>
          </a:p>
        </p:txBody>
      </p:sp>
      <p:sp>
        <p:nvSpPr>
          <p:cNvPr id="15" name="Picture Placeholder 51"/>
          <p:cNvSpPr>
            <a:spLocks noGrp="1"/>
          </p:cNvSpPr>
          <p:nvPr>
            <p:ph type="pic" sz="quarter" idx="37" hasCustomPrompt="1"/>
          </p:nvPr>
        </p:nvSpPr>
        <p:spPr>
          <a:xfrm>
            <a:off x="347345" y="6330633"/>
            <a:ext cx="2883535" cy="439737"/>
          </a:xfrm>
          <a:prstGeom prst="rect">
            <a:avLst/>
          </a:prstGeom>
        </p:spPr>
        <p:txBody>
          <a:bodyPr/>
          <a:lstStyle>
            <a:lvl1pPr>
              <a:defRPr sz="1100" baseline="0">
                <a:solidFill>
                  <a:schemeClr val="accent4"/>
                </a:solidFill>
              </a:defRPr>
            </a:lvl1pPr>
          </a:lstStyle>
          <a:p>
            <a:pPr lvl="0"/>
            <a:r>
              <a:rPr lang="en-US" dirty="0" smtClean="0"/>
              <a:t>Sponsor logo here</a:t>
            </a:r>
            <a:endParaRPr lang="en-US" dirty="0"/>
          </a:p>
        </p:txBody>
      </p:sp>
      <p:cxnSp>
        <p:nvCxnSpPr>
          <p:cNvPr id="3" name="Straight Connector 2"/>
          <p:cNvCxnSpPr/>
          <p:nvPr userDrawn="1"/>
        </p:nvCxnSpPr>
        <p:spPr>
          <a:xfrm>
            <a:off x="0" y="734513"/>
            <a:ext cx="9144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a:off x="0" y="6242253"/>
            <a:ext cx="9144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5786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ther (EESA 2)">
    <p:spTree>
      <p:nvGrpSpPr>
        <p:cNvPr id="1" name=""/>
        <p:cNvGrpSpPr/>
        <p:nvPr/>
      </p:nvGrpSpPr>
      <p:grpSpPr>
        <a:xfrm>
          <a:off x="0" y="0"/>
          <a:ext cx="0" cy="0"/>
          <a:chOff x="0" y="0"/>
          <a:chExt cx="0" cy="0"/>
        </a:xfrm>
      </p:grpSpPr>
      <p:sp>
        <p:nvSpPr>
          <p:cNvPr id="3" name="Wave 2"/>
          <p:cNvSpPr/>
          <p:nvPr userDrawn="1"/>
        </p:nvSpPr>
        <p:spPr>
          <a:xfrm>
            <a:off x="0" y="330200"/>
            <a:ext cx="9140825" cy="238125"/>
          </a:xfrm>
          <a:prstGeom prst="wave">
            <a:avLst/>
          </a:prstGeom>
          <a:solidFill>
            <a:schemeClr val="accent6">
              <a:lumMod val="75000"/>
            </a:schemeClr>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4" name="Wave 3"/>
          <p:cNvSpPr/>
          <p:nvPr userDrawn="1"/>
        </p:nvSpPr>
        <p:spPr>
          <a:xfrm>
            <a:off x="3175" y="311150"/>
            <a:ext cx="9140825" cy="219075"/>
          </a:xfrm>
          <a:prstGeom prst="wave">
            <a:avLst/>
          </a:prstGeom>
          <a:gradFill>
            <a:gsLst>
              <a:gs pos="0">
                <a:srgbClr val="FFCC66"/>
              </a:gs>
              <a:gs pos="100000">
                <a:srgbClr val="FFF495"/>
              </a:gs>
            </a:gsLst>
            <a:lin ang="600000" scaled="0"/>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5" name="Wave 4"/>
          <p:cNvSpPr/>
          <p:nvPr userDrawn="1"/>
        </p:nvSpPr>
        <p:spPr>
          <a:xfrm>
            <a:off x="0" y="263525"/>
            <a:ext cx="9140825" cy="233363"/>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6" name="Wave 5"/>
          <p:cNvSpPr/>
          <p:nvPr userDrawn="1"/>
        </p:nvSpPr>
        <p:spPr>
          <a:xfrm>
            <a:off x="0" y="65088"/>
            <a:ext cx="9144000" cy="361950"/>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7" name="Rectangle 6"/>
          <p:cNvSpPr/>
          <p:nvPr userDrawn="1"/>
        </p:nvSpPr>
        <p:spPr>
          <a:xfrm>
            <a:off x="0" y="0"/>
            <a:ext cx="9144000" cy="304800"/>
          </a:xfrm>
          <a:prstGeom prst="rect">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1436888">
              <a:defRPr/>
            </a:pPr>
            <a:endParaRPr lang="en-US" dirty="0">
              <a:solidFill>
                <a:prstClr val="white"/>
              </a:solidFill>
            </a:endParaRPr>
          </a:p>
        </p:txBody>
      </p:sp>
      <p:sp>
        <p:nvSpPr>
          <p:cNvPr id="8" name="Wave 7"/>
          <p:cNvSpPr/>
          <p:nvPr userDrawn="1"/>
        </p:nvSpPr>
        <p:spPr>
          <a:xfrm>
            <a:off x="-3175" y="557213"/>
            <a:ext cx="9147175" cy="233362"/>
          </a:xfrm>
          <a:prstGeom prst="wave">
            <a:avLst/>
          </a:prstGeom>
          <a:solidFill>
            <a:srgbClr val="6BA42C"/>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9" name="Title Placeholder 1"/>
          <p:cNvSpPr>
            <a:spLocks noGrp="1"/>
          </p:cNvSpPr>
          <p:nvPr>
            <p:ph type="title" hasCustomPrompt="1"/>
          </p:nvPr>
        </p:nvSpPr>
        <p:spPr bwMode="auto">
          <a:xfrm>
            <a:off x="0" y="0"/>
            <a:ext cx="9144000" cy="708660"/>
          </a:xfrm>
          <a:prstGeom prst="rect">
            <a:avLst/>
          </a:prstGeom>
          <a:noFill/>
          <a:ln w="9525">
            <a:noFill/>
            <a:miter lim="800000"/>
            <a:headEnd/>
            <a:tailEnd/>
          </a:ln>
        </p:spPr>
        <p:txBody>
          <a:bodyPr anchor="ctr"/>
          <a:lstStyle>
            <a:lvl1pPr marL="0">
              <a:spcBef>
                <a:spcPts val="0"/>
              </a:spcBef>
              <a:defRPr b="1" baseline="0">
                <a:solidFill>
                  <a:schemeClr val="bg1"/>
                </a:solidFill>
              </a:defRPr>
            </a:lvl1pPr>
          </a:lstStyle>
          <a:p>
            <a:pPr lvl="0"/>
            <a:r>
              <a:rPr lang="en-US" dirty="0" smtClean="0"/>
              <a:t>Title</a:t>
            </a:r>
          </a:p>
        </p:txBody>
      </p:sp>
      <p:sp>
        <p:nvSpPr>
          <p:cNvPr id="1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chemeClr val="accent4"/>
                </a:solidFill>
              </a:defRPr>
            </a:lvl1pPr>
            <a:lvl2pPr>
              <a:defRPr sz="1400"/>
            </a:lvl2pPr>
          </a:lstStyle>
          <a:p>
            <a:pPr lvl="0"/>
            <a:r>
              <a:rPr lang="en-US" dirty="0" smtClean="0"/>
              <a:t>Image and caption                      - Visually compelling figure(s) to explain the research               - Include legends and descriptive caption</a:t>
            </a:r>
            <a:endParaRPr lang="en-US" dirty="0"/>
          </a:p>
        </p:txBody>
      </p:sp>
      <p:sp>
        <p:nvSpPr>
          <p:cNvPr id="1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smtClean="0"/>
              <a:t>Last, F., F. Last, F. last and F. Last (</a:t>
            </a:r>
            <a:r>
              <a:rPr lang="en-US" dirty="0" err="1" smtClean="0"/>
              <a:t>yyyy</a:t>
            </a:r>
            <a:r>
              <a:rPr lang="en-US" dirty="0" smtClean="0"/>
              <a:t>), Title. Journal, Volume (Issue), pages, DOI: 10.xxxxx/</a:t>
            </a:r>
            <a:r>
              <a:rPr lang="en-US" dirty="0" err="1" smtClean="0"/>
              <a:t>xxxxxx</a:t>
            </a:r>
            <a:endParaRPr lang="en-US" dirty="0" smtClean="0"/>
          </a:p>
        </p:txBody>
      </p:sp>
      <p:sp>
        <p:nvSpPr>
          <p:cNvPr id="1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rgbClr val="1C75BC"/>
                </a:solidFill>
              </a:defRPr>
            </a:lvl1pPr>
          </a:lstStyle>
          <a:p>
            <a:pPr lvl="0"/>
            <a:r>
              <a:rPr lang="en-US" dirty="0" smtClean="0"/>
              <a:t>50 words or less</a:t>
            </a:r>
            <a:endParaRPr lang="en-US" dirty="0"/>
          </a:p>
        </p:txBody>
      </p:sp>
      <p:sp>
        <p:nvSpPr>
          <p:cNvPr id="1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rgbClr val="1C75BC"/>
                </a:solidFill>
              </a:defRPr>
            </a:lvl1pPr>
          </a:lstStyle>
          <a:p>
            <a:pPr lvl="0"/>
            <a:r>
              <a:rPr lang="en-US" dirty="0" smtClean="0"/>
              <a:t>50 words or less. Importance, relevance, or intriguing component of the finding to the field</a:t>
            </a:r>
            <a:endParaRPr lang="en-US" dirty="0"/>
          </a:p>
        </p:txBody>
      </p:sp>
      <p:sp>
        <p:nvSpPr>
          <p:cNvPr id="1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smtClean="0"/>
              <a:t>Address the research approach in 2-4 bullet points</a:t>
            </a:r>
          </a:p>
        </p:txBody>
      </p:sp>
      <p:pic>
        <p:nvPicPr>
          <p:cNvPr id="18" name="Picture 17" descr="EES_Logo2015.jpg"/>
          <p:cNvPicPr>
            <a:picLocks noChangeAspect="1"/>
          </p:cNvPicPr>
          <p:nvPr userDrawn="1"/>
        </p:nvPicPr>
        <p:blipFill>
          <a:blip r:embed="rId2" cstate="print"/>
          <a:stretch>
            <a:fillRect/>
          </a:stretch>
        </p:blipFill>
        <p:spPr>
          <a:xfrm>
            <a:off x="6705600" y="6323281"/>
            <a:ext cx="1351650" cy="365760"/>
          </a:xfrm>
          <a:prstGeom prst="rect">
            <a:avLst/>
          </a:prstGeom>
        </p:spPr>
      </p:pic>
      <p:pic>
        <p:nvPicPr>
          <p:cNvPr id="19" name="Picture 18" descr="Berkeley_Lab_Logo_Small.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20"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chemeClr val="accent4"/>
                </a:solidFill>
              </a:defRPr>
            </a:lvl1pPr>
          </a:lstStyle>
          <a:p>
            <a:pPr lvl="0"/>
            <a:r>
              <a:rPr lang="en-US" dirty="0" smtClean="0"/>
              <a:t>Optional - additional logos here (project logo, collaborators, etc.)</a:t>
            </a:r>
            <a:endParaRPr lang="en-US" dirty="0"/>
          </a:p>
        </p:txBody>
      </p:sp>
      <p:sp>
        <p:nvSpPr>
          <p:cNvPr id="21" name="Picture Placeholder 51"/>
          <p:cNvSpPr>
            <a:spLocks noGrp="1"/>
          </p:cNvSpPr>
          <p:nvPr>
            <p:ph type="pic" sz="quarter" idx="37" hasCustomPrompt="1"/>
          </p:nvPr>
        </p:nvSpPr>
        <p:spPr>
          <a:xfrm>
            <a:off x="347345" y="6330633"/>
            <a:ext cx="2883535" cy="439737"/>
          </a:xfrm>
          <a:prstGeom prst="rect">
            <a:avLst/>
          </a:prstGeom>
        </p:spPr>
        <p:txBody>
          <a:bodyPr/>
          <a:lstStyle>
            <a:lvl1pPr>
              <a:defRPr sz="1100" baseline="0">
                <a:solidFill>
                  <a:schemeClr val="accent4"/>
                </a:solidFill>
              </a:defRPr>
            </a:lvl1pPr>
          </a:lstStyle>
          <a:p>
            <a:pPr lvl="0"/>
            <a:r>
              <a:rPr lang="en-US" dirty="0" smtClean="0"/>
              <a:t>Sponsor logo here</a:t>
            </a:r>
            <a:endParaRPr lang="en-US" dirty="0"/>
          </a:p>
        </p:txBody>
      </p:sp>
      <p:cxnSp>
        <p:nvCxnSpPr>
          <p:cNvPr id="22" name="Straight Connector 21"/>
          <p:cNvCxnSpPr/>
          <p:nvPr userDrawn="1"/>
        </p:nvCxnSpPr>
        <p:spPr>
          <a:xfrm>
            <a:off x="0" y="734513"/>
            <a:ext cx="9144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0" y="6242253"/>
            <a:ext cx="9144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4339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smtClean="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rgbClr val="008000"/>
                </a:solidFill>
              </a:defRPr>
            </a:lvl1pPr>
            <a:lvl2pPr>
              <a:defRPr sz="1400"/>
            </a:lvl2pPr>
          </a:lstStyle>
          <a:p>
            <a:pPr lvl="0"/>
            <a:r>
              <a:rPr lang="en-US" dirty="0" smtClean="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lvl1pPr>
          </a:lstStyle>
          <a:p>
            <a:pPr lvl="0"/>
            <a:r>
              <a:rPr lang="en-US" dirty="0" smtClean="0"/>
              <a:t>Last, F., F. Last, F. last and F. Last (</a:t>
            </a:r>
            <a:r>
              <a:rPr lang="en-US" dirty="0" err="1" smtClean="0"/>
              <a:t>yyyy</a:t>
            </a:r>
            <a:r>
              <a:rPr lang="en-US" dirty="0" smtClean="0"/>
              <a:t>), Title. Journal, Volume (Issue), pages, DOI: 10.xxxxx/</a:t>
            </a:r>
            <a:r>
              <a:rPr lang="en-US" dirty="0" err="1" smtClean="0"/>
              <a:t>xxxxxx</a:t>
            </a:r>
            <a:endParaRPr lang="en-US" dirty="0" smtClean="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chemeClr val="tx1"/>
                </a:solidFill>
              </a:defRPr>
            </a:lvl1pPr>
          </a:lstStyle>
          <a:p>
            <a:pPr lvl="0"/>
            <a:r>
              <a:rPr lang="en-US" dirty="0" smtClean="0"/>
              <a:t>50 words or less</a:t>
            </a:r>
            <a:endParaRPr lang="en-US" dirty="0"/>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chemeClr val="tx1"/>
                </a:solidFill>
              </a:defRPr>
            </a:lvl1pPr>
          </a:lstStyle>
          <a:p>
            <a:pPr lvl="0"/>
            <a:r>
              <a:rPr lang="en-US" dirty="0" smtClean="0"/>
              <a:t>50 words or less. Importance, relevance, or intriguing component of the finding to the field</a:t>
            </a:r>
            <a:endParaRPr lang="en-US" dirty="0"/>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smtClean="0"/>
              <a:t>Address the research approach in 2-4 bullet points</a:t>
            </a:r>
          </a:p>
          <a:p>
            <a:pPr lvl="0"/>
            <a:r>
              <a:rPr lang="en-US" dirty="0" smtClean="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52"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rgbClr val="E86E25"/>
                </a:solidFill>
              </a:defRPr>
            </a:lvl1pPr>
          </a:lstStyle>
          <a:p>
            <a:pPr lvl="0"/>
            <a:r>
              <a:rPr lang="en-US" dirty="0" smtClean="0"/>
              <a:t>Optional - additional logos here (project logo, collaborators, etc.)</a:t>
            </a:r>
            <a:endParaRPr lang="en-US" dirty="0"/>
          </a:p>
        </p:txBody>
      </p:sp>
    </p:spTree>
    <p:extLst>
      <p:ext uri="{BB962C8B-B14F-4D97-AF65-F5344CB8AC3E}">
        <p14:creationId xmlns:p14="http://schemas.microsoft.com/office/powerpoint/2010/main" val="3403733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atershed Function SF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smtClean="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rgbClr val="008000"/>
                </a:solidFill>
              </a:defRPr>
            </a:lvl1pPr>
            <a:lvl2pPr>
              <a:defRPr sz="1400"/>
            </a:lvl2pPr>
          </a:lstStyle>
          <a:p>
            <a:pPr lvl="0"/>
            <a:r>
              <a:rPr lang="en-US" dirty="0" smtClean="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lvl1pPr>
          </a:lstStyle>
          <a:p>
            <a:pPr lvl="0"/>
            <a:r>
              <a:rPr lang="en-US" dirty="0" smtClean="0"/>
              <a:t>Last, F., F. Last, F. last and F. Last (</a:t>
            </a:r>
            <a:r>
              <a:rPr lang="en-US" dirty="0" err="1" smtClean="0"/>
              <a:t>yyyy</a:t>
            </a:r>
            <a:r>
              <a:rPr lang="en-US" dirty="0" smtClean="0"/>
              <a:t>), Title. Journal, Volume (Issue), pages, DOI: 10.xxxxx/</a:t>
            </a:r>
            <a:r>
              <a:rPr lang="en-US" dirty="0" err="1" smtClean="0"/>
              <a:t>xxxxxx</a:t>
            </a:r>
            <a:endParaRPr lang="en-US" dirty="0" smtClean="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chemeClr val="tx1"/>
                </a:solidFill>
              </a:defRPr>
            </a:lvl1pPr>
          </a:lstStyle>
          <a:p>
            <a:pPr lvl="0"/>
            <a:r>
              <a:rPr lang="en-US" dirty="0" smtClean="0"/>
              <a:t>50 words or less</a:t>
            </a:r>
            <a:endParaRPr lang="en-US" dirty="0"/>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chemeClr val="tx1"/>
                </a:solidFill>
              </a:defRPr>
            </a:lvl1pPr>
          </a:lstStyle>
          <a:p>
            <a:pPr lvl="0"/>
            <a:r>
              <a:rPr lang="en-US" dirty="0" smtClean="0"/>
              <a:t>50 words or less. Importance, relevance, or intriguing component of the finding to the field</a:t>
            </a:r>
            <a:endParaRPr lang="en-US" dirty="0"/>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smtClean="0"/>
              <a:t>Address the research approach in 2-4 bullet points</a:t>
            </a:r>
          </a:p>
          <a:p>
            <a:pPr lvl="0"/>
            <a:r>
              <a:rPr lang="en-US" dirty="0" smtClean="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pic>
        <p:nvPicPr>
          <p:cNvPr id="15" name="Picture 14" descr="ERSP_2010(SBR)-logo.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113679" y="6294120"/>
            <a:ext cx="548640" cy="536473"/>
          </a:xfrm>
          <a:prstGeom prst="rect">
            <a:avLst/>
          </a:prstGeom>
        </p:spPr>
      </p:pic>
      <p:pic>
        <p:nvPicPr>
          <p:cNvPr id="16" name="Picture 2"/>
          <p:cNvPicPr>
            <a:picLocks noChangeAspect="1" noChangeArrowheads="1"/>
          </p:cNvPicPr>
          <p:nvPr userDrawn="1"/>
        </p:nvPicPr>
        <p:blipFill>
          <a:blip r:embed="rId7">
            <a:extLst>
              <a:ext uri="{28A0092B-C50C-407E-A947-70E740481C1C}">
                <a14:useLocalDpi xmlns:a14="http://schemas.microsoft.com/office/drawing/2010/main" val="0"/>
              </a:ext>
            </a:extLst>
          </a:blip>
          <a:stretch>
            <a:fillRect/>
          </a:stretch>
        </p:blipFill>
        <p:spPr bwMode="auto">
          <a:xfrm>
            <a:off x="5960576" y="6293639"/>
            <a:ext cx="548640" cy="524054"/>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p:cNvSpPr>
            <a:spLocks noGrp="1"/>
          </p:cNvSpPr>
          <p:nvPr>
            <p:ph type="body" sz="quarter" idx="36" hasCustomPrompt="1"/>
          </p:nvPr>
        </p:nvSpPr>
        <p:spPr>
          <a:xfrm>
            <a:off x="14288" y="5308600"/>
            <a:ext cx="3373437" cy="246063"/>
          </a:xfrm>
          <a:prstGeom prst="rect">
            <a:avLst/>
          </a:prstGeom>
        </p:spPr>
        <p:txBody>
          <a:bodyPr/>
          <a:lstStyle>
            <a:lvl1pPr>
              <a:defRPr sz="1000" baseline="0"/>
            </a:lvl1pPr>
          </a:lstStyle>
          <a:p>
            <a:pPr lvl="0"/>
            <a:r>
              <a:rPr lang="en-US" dirty="0" smtClean="0"/>
              <a:t>Data available at (DOI):</a:t>
            </a:r>
            <a:endParaRPr lang="en-US" dirty="0"/>
          </a:p>
        </p:txBody>
      </p:sp>
    </p:spTree>
    <p:extLst>
      <p:ext uri="{BB962C8B-B14F-4D97-AF65-F5344CB8AC3E}">
        <p14:creationId xmlns:p14="http://schemas.microsoft.com/office/powerpoint/2010/main" val="48872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smtClean="0"/>
              <a:t>Title</a:t>
            </a:r>
          </a:p>
        </p:txBody>
      </p:sp>
      <p:sp>
        <p:nvSpPr>
          <p:cNvPr id="40" name="Content Placeholder 10"/>
          <p:cNvSpPr>
            <a:spLocks noGrp="1"/>
          </p:cNvSpPr>
          <p:nvPr>
            <p:ph sz="quarter" idx="31" hasCustomPrompt="1"/>
          </p:nvPr>
        </p:nvSpPr>
        <p:spPr>
          <a:xfrm>
            <a:off x="4572000" y="762798"/>
            <a:ext cx="4532604" cy="2652919"/>
          </a:xfrm>
          <a:prstGeom prst="rect">
            <a:avLst/>
          </a:prstGeom>
        </p:spPr>
        <p:txBody>
          <a:bodyPr/>
          <a:lstStyle>
            <a:lvl1pPr>
              <a:defRPr sz="1800" b="0" baseline="0">
                <a:solidFill>
                  <a:srgbClr val="008000"/>
                </a:solidFill>
              </a:defRPr>
            </a:lvl1pPr>
            <a:lvl2pPr>
              <a:defRPr sz="1400"/>
            </a:lvl2pPr>
          </a:lstStyle>
          <a:p>
            <a:pPr lvl="0"/>
            <a:r>
              <a:rPr lang="en-US" dirty="0" smtClean="0"/>
              <a:t>Image and caption</a:t>
            </a:r>
          </a:p>
          <a:p>
            <a:pPr lvl="0"/>
            <a:r>
              <a:rPr lang="en-US" dirty="0" smtClean="0"/>
              <a:t>- Visually compelling figure(s) to explain the research</a:t>
            </a:r>
          </a:p>
          <a:p>
            <a:pPr lvl="0"/>
            <a:r>
              <a:rPr lang="en-US" dirty="0" smtClean="0"/>
              <a:t>-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366486" y="5764793"/>
            <a:ext cx="8392886" cy="477460"/>
          </a:xfrm>
          <a:prstGeom prst="rect">
            <a:avLst/>
          </a:prstGeom>
        </p:spPr>
        <p:txBody>
          <a:bodyPr anchor="ctr">
            <a:noAutofit/>
          </a:bodyPr>
          <a:lstStyle>
            <a:lvl1pPr algn="ctr">
              <a:lnSpc>
                <a:spcPts val="1000"/>
              </a:lnSpc>
              <a:spcBef>
                <a:spcPts val="0"/>
              </a:spcBef>
              <a:defRPr sz="1000" b="0"/>
            </a:lvl1pPr>
          </a:lstStyle>
          <a:p>
            <a:pPr lvl="0"/>
            <a:r>
              <a:rPr lang="en-US" dirty="0" smtClean="0"/>
              <a:t>Last, F., F. Last, F. last and F. Last (</a:t>
            </a:r>
            <a:r>
              <a:rPr lang="en-US" dirty="0" err="1" smtClean="0"/>
              <a:t>yyyy</a:t>
            </a:r>
            <a:r>
              <a:rPr lang="en-US" dirty="0" smtClean="0"/>
              <a:t>), Title. Journal, Volume (Issue), pages, DOI: 10.xxxxx/</a:t>
            </a:r>
            <a:r>
              <a:rPr lang="en-US" dirty="0" err="1" smtClean="0"/>
              <a:t>xxxxxx</a:t>
            </a:r>
            <a:endParaRPr lang="en-US" dirty="0" smtClean="0"/>
          </a:p>
        </p:txBody>
      </p:sp>
      <p:sp>
        <p:nvSpPr>
          <p:cNvPr id="44" name="Text Placeholder 23"/>
          <p:cNvSpPr>
            <a:spLocks noGrp="1"/>
          </p:cNvSpPr>
          <p:nvPr>
            <p:ph type="body" sz="quarter" idx="30" hasCustomPrompt="1"/>
          </p:nvPr>
        </p:nvSpPr>
        <p:spPr>
          <a:xfrm>
            <a:off x="0" y="1059206"/>
            <a:ext cx="4627515" cy="2356511"/>
          </a:xfrm>
          <a:prstGeom prst="rect">
            <a:avLst/>
          </a:prstGeom>
        </p:spPr>
        <p:txBody>
          <a:bodyPr/>
          <a:lstStyle>
            <a:lvl1pPr marL="228600" algn="just">
              <a:defRPr sz="1600" b="0">
                <a:solidFill>
                  <a:schemeClr val="tx1"/>
                </a:solidFill>
              </a:defRPr>
            </a:lvl1pPr>
          </a:lstStyle>
          <a:p>
            <a:pPr lvl="0"/>
            <a:r>
              <a:rPr lang="en-US" dirty="0" smtClean="0"/>
              <a:t>50 words or less</a:t>
            </a:r>
            <a:endParaRPr lang="en-US" dirty="0"/>
          </a:p>
        </p:txBody>
      </p:sp>
      <p:sp>
        <p:nvSpPr>
          <p:cNvPr id="46" name="Text Placeholder 23"/>
          <p:cNvSpPr>
            <a:spLocks noGrp="1"/>
          </p:cNvSpPr>
          <p:nvPr>
            <p:ph type="body" sz="quarter" idx="34" hasCustomPrompt="1"/>
          </p:nvPr>
        </p:nvSpPr>
        <p:spPr>
          <a:xfrm>
            <a:off x="0" y="3730751"/>
            <a:ext cx="4627515" cy="2034041"/>
          </a:xfrm>
          <a:prstGeom prst="rect">
            <a:avLst/>
          </a:prstGeom>
        </p:spPr>
        <p:txBody>
          <a:bodyPr/>
          <a:lstStyle>
            <a:lvl1pPr marL="228600" algn="just">
              <a:defRPr sz="1600" b="0">
                <a:solidFill>
                  <a:schemeClr val="tx1"/>
                </a:solidFill>
              </a:defRPr>
            </a:lvl1pPr>
          </a:lstStyle>
          <a:p>
            <a:pPr lvl="0"/>
            <a:r>
              <a:rPr lang="en-US" dirty="0" smtClean="0"/>
              <a:t>50 words or less. Importance, relevance, or intriguing component of the finding to the field</a:t>
            </a:r>
            <a:endParaRPr lang="en-US" dirty="0"/>
          </a:p>
        </p:txBody>
      </p:sp>
      <p:sp>
        <p:nvSpPr>
          <p:cNvPr id="47" name="Text Placeholder 34"/>
          <p:cNvSpPr>
            <a:spLocks noGrp="1"/>
          </p:cNvSpPr>
          <p:nvPr>
            <p:ph type="body" sz="quarter" idx="35" hasCustomPrompt="1"/>
          </p:nvPr>
        </p:nvSpPr>
        <p:spPr>
          <a:xfrm>
            <a:off x="4572000" y="3730752"/>
            <a:ext cx="4627515" cy="2034041"/>
          </a:xfrm>
          <a:prstGeom prst="rect">
            <a:avLst/>
          </a:prstGeom>
        </p:spPr>
        <p:txBody>
          <a:bodyPr>
            <a:normAutofit/>
          </a:bodyPr>
          <a:lstStyle>
            <a:lvl1pPr marL="285750" indent="-285750" algn="just">
              <a:buFont typeface="Arial" panose="020B0604020202020204" pitchFamily="34" charset="0"/>
              <a:buChar char="‒"/>
              <a:defRPr sz="1400" b="0">
                <a:solidFill>
                  <a:schemeClr val="tx1"/>
                </a:solidFill>
              </a:defRPr>
            </a:lvl1pPr>
          </a:lstStyle>
          <a:p>
            <a:pPr lvl="0"/>
            <a:r>
              <a:rPr lang="en-US" dirty="0" smtClean="0"/>
              <a:t>Address the research approach in 2-4 bullet points</a:t>
            </a:r>
          </a:p>
          <a:p>
            <a:pPr lvl="0"/>
            <a:r>
              <a:rPr lang="en-US" dirty="0" smtClean="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6705600" y="6369581"/>
            <a:ext cx="135165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52"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rgbClr val="E86E25"/>
                </a:solidFill>
              </a:defRPr>
            </a:lvl1pPr>
          </a:lstStyle>
          <a:p>
            <a:pPr lvl="0"/>
            <a:r>
              <a:rPr lang="en-US" dirty="0" smtClean="0"/>
              <a:t>Optional - additional logos here (project logo, collaborators, etc.)</a:t>
            </a:r>
            <a:endParaRPr lang="en-US" dirty="0"/>
          </a:p>
        </p:txBody>
      </p:sp>
    </p:spTree>
    <p:extLst>
      <p:ext uri="{BB962C8B-B14F-4D97-AF65-F5344CB8AC3E}">
        <p14:creationId xmlns:p14="http://schemas.microsoft.com/office/powerpoint/2010/main" val="2542556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Watershed Function SF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smtClean="0"/>
              <a:t>Title</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pic>
        <p:nvPicPr>
          <p:cNvPr id="15" name="Picture 14" descr="ERSP_2010(SBR)-logo.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113679" y="6294120"/>
            <a:ext cx="548640" cy="536473"/>
          </a:xfrm>
          <a:prstGeom prst="rect">
            <a:avLst/>
          </a:prstGeom>
        </p:spPr>
      </p:pic>
      <p:pic>
        <p:nvPicPr>
          <p:cNvPr id="16" name="Picture 2"/>
          <p:cNvPicPr>
            <a:picLocks noChangeAspect="1" noChangeArrowheads="1"/>
          </p:cNvPicPr>
          <p:nvPr userDrawn="1"/>
        </p:nvPicPr>
        <p:blipFill>
          <a:blip r:embed="rId7">
            <a:extLst>
              <a:ext uri="{28A0092B-C50C-407E-A947-70E740481C1C}">
                <a14:useLocalDpi xmlns:a14="http://schemas.microsoft.com/office/drawing/2010/main" val="0"/>
              </a:ext>
            </a:extLst>
          </a:blip>
          <a:stretch>
            <a:fillRect/>
          </a:stretch>
        </p:blipFill>
        <p:spPr bwMode="auto">
          <a:xfrm>
            <a:off x="5960576" y="6293639"/>
            <a:ext cx="548640" cy="524054"/>
          </a:xfrm>
          <a:prstGeom prst="rect">
            <a:avLst/>
          </a:prstGeom>
          <a:noFill/>
          <a:extLst>
            <a:ext uri="{909E8E84-426E-40DD-AFC4-6F175D3DCCD1}">
              <a14:hiddenFill xmlns:a14="http://schemas.microsoft.com/office/drawing/2010/main">
                <a:solidFill>
                  <a:srgbClr val="FFFFFF"/>
                </a:solidFill>
              </a14:hiddenFill>
            </a:ext>
          </a:extLst>
        </p:spPr>
      </p:pic>
      <p:sp>
        <p:nvSpPr>
          <p:cNvPr id="21" name="Content Placeholder 10"/>
          <p:cNvSpPr>
            <a:spLocks noGrp="1"/>
          </p:cNvSpPr>
          <p:nvPr>
            <p:ph sz="quarter" idx="31" hasCustomPrompt="1"/>
          </p:nvPr>
        </p:nvSpPr>
        <p:spPr>
          <a:xfrm>
            <a:off x="4572000" y="762798"/>
            <a:ext cx="4532604" cy="2652919"/>
          </a:xfrm>
          <a:prstGeom prst="rect">
            <a:avLst/>
          </a:prstGeom>
        </p:spPr>
        <p:txBody>
          <a:bodyPr/>
          <a:lstStyle>
            <a:lvl1pPr>
              <a:defRPr sz="1800" b="0" baseline="0">
                <a:solidFill>
                  <a:srgbClr val="008000"/>
                </a:solidFill>
              </a:defRPr>
            </a:lvl1pPr>
            <a:lvl2pPr>
              <a:defRPr sz="1400"/>
            </a:lvl2pPr>
          </a:lstStyle>
          <a:p>
            <a:pPr lvl="0"/>
            <a:r>
              <a:rPr lang="en-US" dirty="0" smtClean="0"/>
              <a:t>Image and caption</a:t>
            </a:r>
          </a:p>
          <a:p>
            <a:pPr lvl="0"/>
            <a:r>
              <a:rPr lang="en-US" dirty="0" smtClean="0"/>
              <a:t>- Visually compelling figure(s) to explain the research</a:t>
            </a:r>
          </a:p>
          <a:p>
            <a:pPr lvl="0"/>
            <a:r>
              <a:rPr lang="en-US" dirty="0" smtClean="0"/>
              <a:t>- Include legends and descriptive caption                     - DOE has the right to use published journal images per contractual funding agreements</a:t>
            </a:r>
          </a:p>
          <a:p>
            <a:pPr lvl="1"/>
            <a:endParaRPr lang="en-US" dirty="0"/>
          </a:p>
        </p:txBody>
      </p:sp>
      <p:sp>
        <p:nvSpPr>
          <p:cNvPr id="22" name="Text Placeholder 30"/>
          <p:cNvSpPr>
            <a:spLocks noGrp="1"/>
          </p:cNvSpPr>
          <p:nvPr>
            <p:ph type="body" sz="quarter" idx="26" hasCustomPrompt="1"/>
          </p:nvPr>
        </p:nvSpPr>
        <p:spPr>
          <a:xfrm>
            <a:off x="366486" y="5764793"/>
            <a:ext cx="8392886" cy="477460"/>
          </a:xfrm>
          <a:prstGeom prst="rect">
            <a:avLst/>
          </a:prstGeom>
        </p:spPr>
        <p:txBody>
          <a:bodyPr anchor="ctr">
            <a:noAutofit/>
          </a:bodyPr>
          <a:lstStyle>
            <a:lvl1pPr algn="ctr">
              <a:lnSpc>
                <a:spcPts val="1000"/>
              </a:lnSpc>
              <a:spcBef>
                <a:spcPts val="0"/>
              </a:spcBef>
              <a:defRPr sz="1000" b="0"/>
            </a:lvl1pPr>
          </a:lstStyle>
          <a:p>
            <a:pPr lvl="0"/>
            <a:r>
              <a:rPr lang="en-US" dirty="0" smtClean="0"/>
              <a:t>Last, F., F. Last, F. last and F. Last (</a:t>
            </a:r>
            <a:r>
              <a:rPr lang="en-US" dirty="0" err="1" smtClean="0"/>
              <a:t>yyyy</a:t>
            </a:r>
            <a:r>
              <a:rPr lang="en-US" dirty="0" smtClean="0"/>
              <a:t>), Title. Journal, Volume (Issue), pages, DOI: 10.xxxxx/</a:t>
            </a:r>
            <a:r>
              <a:rPr lang="en-US" dirty="0" err="1" smtClean="0"/>
              <a:t>xxxxxx</a:t>
            </a:r>
            <a:endParaRPr lang="en-US" dirty="0" smtClean="0"/>
          </a:p>
        </p:txBody>
      </p:sp>
      <p:sp>
        <p:nvSpPr>
          <p:cNvPr id="23" name="Text Placeholder 23"/>
          <p:cNvSpPr>
            <a:spLocks noGrp="1"/>
          </p:cNvSpPr>
          <p:nvPr>
            <p:ph type="body" sz="quarter" idx="30" hasCustomPrompt="1"/>
          </p:nvPr>
        </p:nvSpPr>
        <p:spPr>
          <a:xfrm>
            <a:off x="0" y="1059206"/>
            <a:ext cx="4627515" cy="2356511"/>
          </a:xfrm>
          <a:prstGeom prst="rect">
            <a:avLst/>
          </a:prstGeom>
        </p:spPr>
        <p:txBody>
          <a:bodyPr/>
          <a:lstStyle>
            <a:lvl1pPr marL="228600" algn="just">
              <a:defRPr sz="1600" b="0">
                <a:solidFill>
                  <a:schemeClr val="tx1"/>
                </a:solidFill>
              </a:defRPr>
            </a:lvl1pPr>
          </a:lstStyle>
          <a:p>
            <a:pPr lvl="0"/>
            <a:r>
              <a:rPr lang="en-US" dirty="0" smtClean="0"/>
              <a:t>50 words or less</a:t>
            </a:r>
            <a:endParaRPr lang="en-US" dirty="0"/>
          </a:p>
        </p:txBody>
      </p:sp>
      <p:sp>
        <p:nvSpPr>
          <p:cNvPr id="24" name="Text Placeholder 23"/>
          <p:cNvSpPr>
            <a:spLocks noGrp="1"/>
          </p:cNvSpPr>
          <p:nvPr>
            <p:ph type="body" sz="quarter" idx="34" hasCustomPrompt="1"/>
          </p:nvPr>
        </p:nvSpPr>
        <p:spPr>
          <a:xfrm>
            <a:off x="0" y="3730751"/>
            <a:ext cx="4627515" cy="2034041"/>
          </a:xfrm>
          <a:prstGeom prst="rect">
            <a:avLst/>
          </a:prstGeom>
        </p:spPr>
        <p:txBody>
          <a:bodyPr/>
          <a:lstStyle>
            <a:lvl1pPr marL="228600" algn="just">
              <a:defRPr sz="1600" b="0">
                <a:solidFill>
                  <a:schemeClr val="tx1"/>
                </a:solidFill>
              </a:defRPr>
            </a:lvl1pPr>
          </a:lstStyle>
          <a:p>
            <a:pPr lvl="0"/>
            <a:r>
              <a:rPr lang="en-US" dirty="0" smtClean="0"/>
              <a:t>50 words or less. Importance, relevance, or intriguing component of the finding to the field</a:t>
            </a:r>
            <a:endParaRPr lang="en-US" dirty="0"/>
          </a:p>
        </p:txBody>
      </p:sp>
      <p:sp>
        <p:nvSpPr>
          <p:cNvPr id="25" name="Text Placeholder 34"/>
          <p:cNvSpPr>
            <a:spLocks noGrp="1"/>
          </p:cNvSpPr>
          <p:nvPr>
            <p:ph type="body" sz="quarter" idx="35" hasCustomPrompt="1"/>
          </p:nvPr>
        </p:nvSpPr>
        <p:spPr>
          <a:xfrm>
            <a:off x="4572000" y="3730752"/>
            <a:ext cx="4627515" cy="2034041"/>
          </a:xfrm>
          <a:prstGeom prst="rect">
            <a:avLst/>
          </a:prstGeom>
        </p:spPr>
        <p:txBody>
          <a:bodyPr>
            <a:normAutofit/>
          </a:bodyPr>
          <a:lstStyle>
            <a:lvl1pPr marL="285750" indent="-285750" algn="just">
              <a:buFont typeface="Arial" panose="020B0604020202020204" pitchFamily="34" charset="0"/>
              <a:buChar char="‒"/>
              <a:defRPr sz="1400" b="0">
                <a:solidFill>
                  <a:schemeClr val="tx1"/>
                </a:solidFill>
              </a:defRPr>
            </a:lvl1pPr>
          </a:lstStyle>
          <a:p>
            <a:pPr lvl="0"/>
            <a:r>
              <a:rPr lang="en-US" dirty="0" smtClean="0"/>
              <a:t>Address the research approach in 2-4 bullet points</a:t>
            </a:r>
          </a:p>
          <a:p>
            <a:pPr lvl="0"/>
            <a:r>
              <a:rPr lang="en-US" dirty="0" smtClean="0"/>
              <a:t>Only if needed: Give a ~175 word detailed explanation and/or additional description of figure if needed in the PowerPoint Notes section</a:t>
            </a:r>
          </a:p>
        </p:txBody>
      </p:sp>
      <p:sp>
        <p:nvSpPr>
          <p:cNvPr id="26" name="Text Placeholder 2"/>
          <p:cNvSpPr>
            <a:spLocks noGrp="1"/>
          </p:cNvSpPr>
          <p:nvPr>
            <p:ph type="body" sz="quarter" idx="36" hasCustomPrompt="1"/>
          </p:nvPr>
        </p:nvSpPr>
        <p:spPr>
          <a:xfrm>
            <a:off x="3662319" y="6260098"/>
            <a:ext cx="2298257" cy="557595"/>
          </a:xfrm>
          <a:prstGeom prst="rect">
            <a:avLst/>
          </a:prstGeom>
        </p:spPr>
        <p:txBody>
          <a:bodyPr/>
          <a:lstStyle>
            <a:lvl1pPr>
              <a:defRPr sz="1000" baseline="0"/>
            </a:lvl1pPr>
          </a:lstStyle>
          <a:p>
            <a:pPr lvl="0"/>
            <a:r>
              <a:rPr lang="en-US" dirty="0" smtClean="0"/>
              <a:t>Data available at (DOI):</a:t>
            </a:r>
            <a:endParaRPr lang="en-US" dirty="0"/>
          </a:p>
        </p:txBody>
      </p:sp>
    </p:spTree>
    <p:extLst>
      <p:ext uri="{BB962C8B-B14F-4D97-AF65-F5344CB8AC3E}">
        <p14:creationId xmlns:p14="http://schemas.microsoft.com/office/powerpoint/2010/main" val="3724630427"/>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slideLayout" Target="../slideLayouts/slideLayout4.xml"/><Relationship Id="rId3"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slideLayout" Target="../slideLayouts/slideLayout6.xml"/><Relationship Id="rId3"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Text Placeholder 21"/>
          <p:cNvSpPr txBox="1">
            <a:spLocks/>
          </p:cNvSpPr>
          <p:nvPr userDrawn="1"/>
        </p:nvSpPr>
        <p:spPr>
          <a:xfrm>
            <a:off x="3387840" y="3906839"/>
            <a:ext cx="578627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smtClean="0"/>
              <a:t>Research Details</a:t>
            </a:r>
          </a:p>
        </p:txBody>
      </p:sp>
      <p:sp>
        <p:nvSpPr>
          <p:cNvPr id="6" name="Text Placeholder 21"/>
          <p:cNvSpPr txBox="1">
            <a:spLocks/>
          </p:cNvSpPr>
          <p:nvPr userDrawn="1"/>
        </p:nvSpPr>
        <p:spPr>
          <a:xfrm>
            <a:off x="3387840" y="233711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smtClean="0"/>
              <a:t>Significance and Impact</a:t>
            </a:r>
          </a:p>
        </p:txBody>
      </p:sp>
      <p:sp>
        <p:nvSpPr>
          <p:cNvPr id="7" name="Text Placeholder 21"/>
          <p:cNvSpPr txBox="1">
            <a:spLocks/>
          </p:cNvSpPr>
          <p:nvPr userDrawn="1"/>
        </p:nvSpPr>
        <p:spPr>
          <a:xfrm>
            <a:off x="3387840" y="78263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smtClean="0"/>
              <a:t>Scientific Achievement</a:t>
            </a:r>
          </a:p>
        </p:txBody>
      </p:sp>
    </p:spTree>
    <p:extLst>
      <p:ext uri="{BB962C8B-B14F-4D97-AF65-F5344CB8AC3E}">
        <p14:creationId xmlns:p14="http://schemas.microsoft.com/office/powerpoint/2010/main" val="1840634342"/>
      </p:ext>
    </p:extLst>
  </p:cSld>
  <p:clrMap bg1="lt1" tx1="dk1" bg2="lt2" tx2="dk2" accent1="accent1" accent2="accent2" accent3="accent3" accent4="accent4" accent5="accent5" accent6="accent6" hlink="hlink" folHlink="folHlink"/>
  <p:sldLayoutIdLst>
    <p:sldLayoutId id="2147483686" r:id="rId1"/>
    <p:sldLayoutId id="2147483687"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ext Placeholder 21"/>
          <p:cNvSpPr txBox="1">
            <a:spLocks/>
          </p:cNvSpPr>
          <p:nvPr userDrawn="1"/>
        </p:nvSpPr>
        <p:spPr>
          <a:xfrm>
            <a:off x="3387840" y="4265655"/>
            <a:ext cx="578627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smtClean="0"/>
              <a:t>Research Details</a:t>
            </a:r>
          </a:p>
        </p:txBody>
      </p:sp>
      <p:sp>
        <p:nvSpPr>
          <p:cNvPr id="3" name="Text Placeholder 21"/>
          <p:cNvSpPr txBox="1">
            <a:spLocks/>
          </p:cNvSpPr>
          <p:nvPr userDrawn="1"/>
        </p:nvSpPr>
        <p:spPr>
          <a:xfrm>
            <a:off x="3387840" y="2695935"/>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smtClean="0"/>
              <a:t>Significance and Impact</a:t>
            </a:r>
          </a:p>
        </p:txBody>
      </p:sp>
      <p:sp>
        <p:nvSpPr>
          <p:cNvPr id="4" name="Text Placeholder 21"/>
          <p:cNvSpPr txBox="1">
            <a:spLocks/>
          </p:cNvSpPr>
          <p:nvPr userDrawn="1"/>
        </p:nvSpPr>
        <p:spPr>
          <a:xfrm>
            <a:off x="3387840" y="78263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smtClean="0"/>
              <a:t>Scientific Achievement</a:t>
            </a:r>
          </a:p>
        </p:txBody>
      </p:sp>
    </p:spTree>
    <p:extLst>
      <p:ext uri="{BB962C8B-B14F-4D97-AF65-F5344CB8AC3E}">
        <p14:creationId xmlns:p14="http://schemas.microsoft.com/office/powerpoint/2010/main" val="3024818570"/>
      </p:ext>
    </p:extLst>
  </p:cSld>
  <p:clrMap bg1="lt1" tx1="dk1" bg2="lt2" tx2="dk2" accent1="accent1" accent2="accent2" accent3="accent3" accent4="accent4" accent5="accent5" accent6="accent6" hlink="hlink" folHlink="folHlink"/>
  <p:sldLayoutIdLst>
    <p:sldLayoutId id="2147483689" r:id="rId1"/>
    <p:sldLayoutId id="2147483690"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Text Placeholder 21"/>
          <p:cNvSpPr txBox="1">
            <a:spLocks/>
          </p:cNvSpPr>
          <p:nvPr userDrawn="1"/>
        </p:nvSpPr>
        <p:spPr>
          <a:xfrm>
            <a:off x="4779555" y="4762622"/>
            <a:ext cx="4125439"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smtClean="0"/>
              <a:t>Research Details</a:t>
            </a:r>
          </a:p>
        </p:txBody>
      </p:sp>
      <p:sp>
        <p:nvSpPr>
          <p:cNvPr id="6" name="Text Placeholder 21"/>
          <p:cNvSpPr txBox="1">
            <a:spLocks/>
          </p:cNvSpPr>
          <p:nvPr userDrawn="1"/>
        </p:nvSpPr>
        <p:spPr>
          <a:xfrm>
            <a:off x="94590" y="3218753"/>
            <a:ext cx="462751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smtClean="0"/>
              <a:t>Significance and Impact</a:t>
            </a:r>
          </a:p>
        </p:txBody>
      </p:sp>
      <p:sp>
        <p:nvSpPr>
          <p:cNvPr id="7" name="Text Placeholder 21"/>
          <p:cNvSpPr txBox="1">
            <a:spLocks/>
          </p:cNvSpPr>
          <p:nvPr userDrawn="1"/>
        </p:nvSpPr>
        <p:spPr>
          <a:xfrm>
            <a:off x="94590" y="838497"/>
            <a:ext cx="462751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smtClean="0"/>
              <a:t>Scientific Achievement</a:t>
            </a:r>
          </a:p>
        </p:txBody>
      </p:sp>
    </p:spTree>
    <p:extLst>
      <p:ext uri="{BB962C8B-B14F-4D97-AF65-F5344CB8AC3E}">
        <p14:creationId xmlns:p14="http://schemas.microsoft.com/office/powerpoint/2010/main" val="846587891"/>
      </p:ext>
    </p:extLst>
  </p:cSld>
  <p:clrMap bg1="lt1" tx1="dk1" bg2="lt2" tx2="dk2" accent1="accent1" accent2="accent2" accent3="accent3" accent4="accent4" accent5="accent5" accent6="accent6" hlink="hlink" folHlink="folHlink"/>
  <p:sldLayoutIdLst>
    <p:sldLayoutId id="2147483692" r:id="rId1"/>
    <p:sldLayoutId id="2147483693"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png"/><Relationship Id="rId1" Type="http://schemas.openxmlformats.org/officeDocument/2006/relationships/slideLayout" Target="../slideLayouts/slideLayout5.xml"/><Relationship Id="rId2" Type="http://schemas.openxmlformats.org/officeDocument/2006/relationships/hyperlink" Target="https://doi.org/10.1038/s41586-018-0673-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6393"/>
            <a:ext cx="9129454" cy="708660"/>
          </a:xfrm>
        </p:spPr>
        <p:txBody>
          <a:bodyPr/>
          <a:lstStyle/>
          <a:p>
            <a:r>
              <a:rPr lang="en-US" dirty="0"/>
              <a:t>Anthropogenic Influences on Major Tropical Cyclone Events</a:t>
            </a:r>
          </a:p>
        </p:txBody>
      </p:sp>
      <p:sp>
        <p:nvSpPr>
          <p:cNvPr id="3" name="Text Placeholder 2"/>
          <p:cNvSpPr>
            <a:spLocks noGrp="1"/>
          </p:cNvSpPr>
          <p:nvPr>
            <p:ph type="body" sz="quarter" idx="26"/>
          </p:nvPr>
        </p:nvSpPr>
        <p:spPr>
          <a:xfrm>
            <a:off x="210208" y="5812220"/>
            <a:ext cx="4540468" cy="441434"/>
          </a:xfrm>
        </p:spPr>
        <p:txBody>
          <a:bodyPr/>
          <a:lstStyle/>
          <a:p>
            <a:pPr algn="l"/>
            <a:r>
              <a:rPr lang="en-US" dirty="0" smtClean="0"/>
              <a:t>Patricola, C.M. and Wehner, M.F. (2018), Anthropogenic Influences on Major Tropical Cyclone Events. </a:t>
            </a:r>
            <a:r>
              <a:rPr lang="en-US" i="1" dirty="0" smtClean="0"/>
              <a:t>Nature. </a:t>
            </a:r>
            <a:r>
              <a:rPr lang="mr-IN" dirty="0" smtClean="0">
                <a:hlinkClick r:id="rId2"/>
              </a:rPr>
              <a:t>https://doi.org/10.1038/s41586-018-0673-2</a:t>
            </a:r>
            <a:r>
              <a:rPr lang="en-US" dirty="0" smtClean="0"/>
              <a:t> </a:t>
            </a:r>
            <a:endParaRPr lang="mr-IN" dirty="0"/>
          </a:p>
        </p:txBody>
      </p:sp>
      <p:sp>
        <p:nvSpPr>
          <p:cNvPr id="4" name="Text Placeholder 3"/>
          <p:cNvSpPr>
            <a:spLocks noGrp="1"/>
          </p:cNvSpPr>
          <p:nvPr>
            <p:ph type="body" sz="quarter" idx="30"/>
          </p:nvPr>
        </p:nvSpPr>
        <p:spPr>
          <a:xfrm>
            <a:off x="89127" y="1123331"/>
            <a:ext cx="4400577" cy="2013061"/>
          </a:xfrm>
        </p:spPr>
        <p:txBody>
          <a:bodyPr lIns="0"/>
          <a:lstStyle/>
          <a:p>
            <a:r>
              <a:rPr lang="en-US" dirty="0"/>
              <a:t>We discovered that climate change to date enhanced the rainfall of Hurricanes Katrina, Irma, and Maria, but did not change intensity based on wind speed. In addition, future anthropogenic warming would increase the wind speed and rainfall in 11 of 13 intense tropical cyclone </a:t>
            </a:r>
            <a:r>
              <a:rPr lang="en-US" dirty="0" smtClean="0"/>
              <a:t>(TC) events</a:t>
            </a:r>
            <a:r>
              <a:rPr lang="en-US" dirty="0"/>
              <a:t>, out of 15 events sampled globally.</a:t>
            </a:r>
          </a:p>
        </p:txBody>
      </p:sp>
      <p:sp>
        <p:nvSpPr>
          <p:cNvPr id="6" name="Text Placeholder 5"/>
          <p:cNvSpPr>
            <a:spLocks noGrp="1"/>
          </p:cNvSpPr>
          <p:nvPr>
            <p:ph type="body" sz="quarter" idx="34"/>
          </p:nvPr>
        </p:nvSpPr>
        <p:spPr>
          <a:xfrm>
            <a:off x="89127" y="3505248"/>
            <a:ext cx="4428009" cy="2292047"/>
          </a:xfrm>
        </p:spPr>
        <p:txBody>
          <a:bodyPr lIns="0"/>
          <a:lstStyle/>
          <a:p>
            <a:r>
              <a:rPr lang="en-US" dirty="0"/>
              <a:t>This research revealed possible increases in </a:t>
            </a:r>
            <a:r>
              <a:rPr lang="en-US" dirty="0" smtClean="0"/>
              <a:t>TC rainfall </a:t>
            </a:r>
            <a:r>
              <a:rPr lang="en-US" dirty="0"/>
              <a:t>beyond what would be expected from Clausius-Clapeyron scaling of increased temperature alone. In addition, comparison of regional climate model simulations with parameterized and resolved convection supports confidence in projections from global climate models with parameterized convection and </a:t>
            </a:r>
            <a:r>
              <a:rPr lang="en-US" dirty="0" smtClean="0"/>
              <a:t>TC-permitting </a:t>
            </a:r>
            <a:r>
              <a:rPr lang="en-US" dirty="0"/>
              <a:t>resolution</a:t>
            </a:r>
            <a:r>
              <a:rPr lang="en-US" dirty="0" smtClean="0"/>
              <a:t>.</a:t>
            </a:r>
            <a:endParaRPr lang="en-US" dirty="0"/>
          </a:p>
        </p:txBody>
      </p:sp>
      <p:sp>
        <p:nvSpPr>
          <p:cNvPr id="7" name="Text Placeholder 6"/>
          <p:cNvSpPr>
            <a:spLocks noGrp="1"/>
          </p:cNvSpPr>
          <p:nvPr>
            <p:ph type="body" sz="quarter" idx="35"/>
          </p:nvPr>
        </p:nvSpPr>
        <p:spPr>
          <a:xfrm>
            <a:off x="4848002" y="5085117"/>
            <a:ext cx="4109544" cy="1142052"/>
          </a:xfrm>
        </p:spPr>
        <p:txBody>
          <a:bodyPr>
            <a:normAutofit fontScale="85000" lnSpcReduction="10000"/>
          </a:bodyPr>
          <a:lstStyle/>
          <a:p>
            <a:r>
              <a:rPr lang="en-US" dirty="0"/>
              <a:t>We performed convection-permitting regional climate model simulations consisting of 10-member ensemble hindcasts representing 15 TC events in the conditions in which they occurred.</a:t>
            </a:r>
          </a:p>
          <a:p>
            <a:r>
              <a:rPr lang="en-US" dirty="0"/>
              <a:t>Experiments estimate how such TCs could change if similar events occurred in warmer or cooler climates.</a:t>
            </a:r>
          </a:p>
        </p:txBody>
      </p:sp>
      <p:pic>
        <p:nvPicPr>
          <p:cNvPr id="16" name="Picture 2" descr="logo - CASCAD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87245" y="6317005"/>
            <a:ext cx="465955" cy="4615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1" name="TextBox 10"/>
          <p:cNvSpPr txBox="1"/>
          <p:nvPr/>
        </p:nvSpPr>
        <p:spPr>
          <a:xfrm>
            <a:off x="1075267" y="4665133"/>
            <a:ext cx="184731" cy="369332"/>
          </a:xfrm>
          <a:prstGeom prst="rect">
            <a:avLst/>
          </a:prstGeom>
          <a:noFill/>
        </p:spPr>
        <p:txBody>
          <a:bodyPr wrap="none" rtlCol="0">
            <a:spAutoFit/>
          </a:bodyPr>
          <a:lstStyle/>
          <a:p>
            <a:endParaRPr lang="en-US" dirty="0"/>
          </a:p>
        </p:txBody>
      </p:sp>
      <p:sp>
        <p:nvSpPr>
          <p:cNvPr id="12" name="Rectangle 11"/>
          <p:cNvSpPr/>
          <p:nvPr/>
        </p:nvSpPr>
        <p:spPr>
          <a:xfrm>
            <a:off x="4883633" y="3440211"/>
            <a:ext cx="4099034" cy="1223412"/>
          </a:xfrm>
          <a:prstGeom prst="rect">
            <a:avLst/>
          </a:prstGeom>
        </p:spPr>
        <p:txBody>
          <a:bodyPr wrap="square">
            <a:spAutoFit/>
          </a:bodyPr>
          <a:lstStyle/>
          <a:p>
            <a:pPr algn="just"/>
            <a:r>
              <a:rPr lang="en-US" sz="1050" dirty="0" err="1">
                <a:latin typeface="Arial" charset="0"/>
                <a:ea typeface="Arial" charset="0"/>
                <a:cs typeface="Arial" charset="0"/>
              </a:rPr>
              <a:t>Heatmap</a:t>
            </a:r>
            <a:r>
              <a:rPr lang="en-US" sz="1050" dirty="0">
                <a:latin typeface="Arial" charset="0"/>
                <a:ea typeface="Arial" charset="0"/>
                <a:cs typeface="Arial" charset="0"/>
              </a:rPr>
              <a:t> of the </a:t>
            </a:r>
            <a:r>
              <a:rPr lang="en-US" sz="1050" dirty="0" smtClean="0">
                <a:latin typeface="Arial" charset="0"/>
                <a:ea typeface="Arial" charset="0"/>
                <a:cs typeface="Arial" charset="0"/>
              </a:rPr>
              <a:t>difference </a:t>
            </a:r>
            <a:r>
              <a:rPr lang="en-US" sz="1050" dirty="0">
                <a:latin typeface="Arial" charset="0"/>
                <a:ea typeface="Arial" charset="0"/>
                <a:cs typeface="Arial" charset="0"/>
              </a:rPr>
              <a:t>in TC peak 10-m wind speed (</a:t>
            </a:r>
            <a:r>
              <a:rPr lang="en-US" sz="1050" dirty="0" err="1">
                <a:latin typeface="Arial" charset="0"/>
                <a:ea typeface="Arial" charset="0"/>
                <a:cs typeface="Arial" charset="0"/>
              </a:rPr>
              <a:t>kt</a:t>
            </a:r>
            <a:r>
              <a:rPr lang="en-US" sz="1050" dirty="0">
                <a:latin typeface="Arial" charset="0"/>
                <a:ea typeface="Arial" charset="0"/>
                <a:cs typeface="Arial" charset="0"/>
              </a:rPr>
              <a:t>) between the historical minus pre-industrial </a:t>
            </a:r>
            <a:r>
              <a:rPr lang="en-US" sz="1050" dirty="0" smtClean="0">
                <a:latin typeface="Arial" charset="0"/>
                <a:ea typeface="Arial" charset="0"/>
                <a:cs typeface="Arial" charset="0"/>
              </a:rPr>
              <a:t>and </a:t>
            </a:r>
            <a:r>
              <a:rPr lang="en-US" sz="1050" dirty="0">
                <a:latin typeface="Arial" charset="0"/>
                <a:ea typeface="Arial" charset="0"/>
                <a:cs typeface="Arial" charset="0"/>
              </a:rPr>
              <a:t>the </a:t>
            </a:r>
            <a:r>
              <a:rPr lang="en-US" sz="1050" dirty="0" smtClean="0">
                <a:latin typeface="Arial" charset="0"/>
                <a:ea typeface="Arial" charset="0"/>
                <a:cs typeface="Arial" charset="0"/>
              </a:rPr>
              <a:t>RCP minus historical simulations. </a:t>
            </a:r>
            <a:r>
              <a:rPr lang="en-US" sz="1050" dirty="0">
                <a:latin typeface="Arial" charset="0"/>
                <a:ea typeface="Arial" charset="0"/>
                <a:cs typeface="Arial" charset="0"/>
              </a:rPr>
              <a:t>Cases of substantial differences between simulated and observed TC track are light grey and simulations that were not performed are dark grey. Changes denoted by </a:t>
            </a:r>
            <a:r>
              <a:rPr lang="en-US" sz="1050" dirty="0" smtClean="0">
                <a:latin typeface="Arial" charset="0"/>
                <a:ea typeface="Arial" charset="0"/>
                <a:cs typeface="Arial" charset="0"/>
              </a:rPr>
              <a:t>* and ** are </a:t>
            </a:r>
            <a:r>
              <a:rPr lang="en-US" sz="1050" dirty="0">
                <a:latin typeface="Arial" charset="0"/>
                <a:ea typeface="Arial" charset="0"/>
                <a:cs typeface="Arial" charset="0"/>
              </a:rPr>
              <a:t>significant at the 10% </a:t>
            </a:r>
            <a:r>
              <a:rPr lang="en-US" sz="1050" dirty="0" smtClean="0">
                <a:latin typeface="Arial" charset="0"/>
                <a:ea typeface="Arial" charset="0"/>
                <a:cs typeface="Arial" charset="0"/>
              </a:rPr>
              <a:t>and 5% level, respectively. (P) denotes simulations using convective parameterizatio</a:t>
            </a:r>
            <a:r>
              <a:rPr lang="en-US" sz="1050" dirty="0">
                <a:latin typeface="Arial" charset="0"/>
                <a:ea typeface="Arial" charset="0"/>
                <a:cs typeface="Arial" charset="0"/>
              </a:rPr>
              <a:t>n</a:t>
            </a:r>
            <a:r>
              <a:rPr lang="en-US" sz="1050" dirty="0" smtClean="0">
                <a:latin typeface="Arial" charset="0"/>
                <a:ea typeface="Arial" charset="0"/>
                <a:cs typeface="Arial" charset="0"/>
              </a:rPr>
              <a:t>. </a:t>
            </a:r>
            <a:endParaRPr lang="en-US" sz="1050" dirty="0">
              <a:latin typeface="Arial" charset="0"/>
              <a:ea typeface="Arial" charset="0"/>
              <a:cs typeface="Arial" charset="0"/>
            </a:endParaRPr>
          </a:p>
        </p:txBody>
      </p:sp>
      <p:sp>
        <p:nvSpPr>
          <p:cNvPr id="21" name="TextBox 20"/>
          <p:cNvSpPr txBox="1"/>
          <p:nvPr/>
        </p:nvSpPr>
        <p:spPr>
          <a:xfrm>
            <a:off x="1840375" y="3599727"/>
            <a:ext cx="184731" cy="369332"/>
          </a:xfrm>
          <a:prstGeom prst="rect">
            <a:avLst/>
          </a:prstGeom>
          <a:noFill/>
        </p:spPr>
        <p:txBody>
          <a:bodyPr wrap="none" rtlCol="0">
            <a:spAutoFit/>
          </a:bodyPr>
          <a:lstStyle/>
          <a:p>
            <a:endParaRPr lang="en-US" dirty="0"/>
          </a:p>
        </p:txBody>
      </p:sp>
      <p:pic>
        <p:nvPicPr>
          <p:cNvPr id="13" name="Content Placeholder 7"/>
          <p:cNvPicPr>
            <a:picLocks noGrp="1" noChangeAspect="1"/>
          </p:cNvPicPr>
          <p:nvPr>
            <p:ph sz="quarter" idx="31"/>
          </p:nvPr>
        </p:nvPicPr>
        <p:blipFill>
          <a:blip r:embed="rId4">
            <a:extLst>
              <a:ext uri="{28A0092B-C50C-407E-A947-70E740481C1C}">
                <a14:useLocalDpi xmlns:a14="http://schemas.microsoft.com/office/drawing/2010/main" val="0"/>
              </a:ext>
            </a:extLst>
          </a:blip>
          <a:stretch>
            <a:fillRect/>
          </a:stretch>
        </p:blipFill>
        <p:spPr>
          <a:xfrm>
            <a:off x="4949890" y="798885"/>
            <a:ext cx="3953844" cy="2662611"/>
          </a:xfrm>
        </p:spPr>
      </p:pic>
    </p:spTree>
    <p:extLst>
      <p:ext uri="{BB962C8B-B14F-4D97-AF65-F5344CB8AC3E}">
        <p14:creationId xmlns:p14="http://schemas.microsoft.com/office/powerpoint/2010/main" val="20939654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ther EESA Highlights (not DOE-S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Horizonal Img_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2282</TotalTime>
  <Words>260</Words>
  <Application>Microsoft Macintosh PowerPoint</Application>
  <PresentationFormat>On-screen Show (4:3)</PresentationFormat>
  <Paragraphs>7</Paragraphs>
  <Slides>1</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vt:i4>
      </vt:variant>
    </vt:vector>
  </HeadingPairs>
  <TitlesOfParts>
    <vt:vector size="6" baseType="lpstr">
      <vt:lpstr>Calibri</vt:lpstr>
      <vt:lpstr>Arial</vt:lpstr>
      <vt:lpstr>Other EESA Highlights (not DOE-SC)</vt:lpstr>
      <vt:lpstr>DOE-SC EESA Highlights</vt:lpstr>
      <vt:lpstr>Horizonal Img_DOE-SC EESA Highlights</vt:lpstr>
      <vt:lpstr>Anthropogenic Influences on Major Tropical Cyclone Events</vt:lpstr>
    </vt:vector>
  </TitlesOfParts>
  <Company>LBNL</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Maryann Villavert</dc:creator>
  <cp:lastModifiedBy>Christina Patricola</cp:lastModifiedBy>
  <cp:revision>172</cp:revision>
  <dcterms:created xsi:type="dcterms:W3CDTF">2016-02-10T19:06:12Z</dcterms:created>
  <dcterms:modified xsi:type="dcterms:W3CDTF">2018-10-17T17:57:04Z</dcterms:modified>
</cp:coreProperties>
</file>