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5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3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6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4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42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1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4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9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5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1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9FCA-B082-4949-8649-79C7C94E8BF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57F69-2C4B-4BA5-9288-06A3A08E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1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34925"/>
            <a:ext cx="914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>
                <a:solidFill>
                  <a:srgbClr val="000090"/>
                </a:solidFill>
                <a:latin typeface="Gill Sans MT" pitchFamily="34" charset="0"/>
              </a:rPr>
              <a:t>Detecting regional patterns of changing CO2 flux in Alaska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7475" y="563563"/>
            <a:ext cx="4500563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en-US" sz="1600" b="1">
                <a:latin typeface="Gill Sans MT" pitchFamily="34" charset="0"/>
              </a:rPr>
              <a:t>Objective:</a:t>
            </a:r>
            <a:r>
              <a:rPr lang="en-US" altLang="en-US" sz="1600">
                <a:latin typeface="Gill Sans MT" pitchFamily="34" charset="0"/>
              </a:rPr>
              <a:t> With rapid changes in climate and seasonal amplitude of CO</a:t>
            </a:r>
            <a:r>
              <a:rPr lang="en-US" altLang="en-US" sz="1600" baseline="-25000">
                <a:latin typeface="Gill Sans MT" pitchFamily="34" charset="0"/>
              </a:rPr>
              <a:t>2</a:t>
            </a:r>
            <a:r>
              <a:rPr lang="en-US" altLang="en-US" sz="1600">
                <a:latin typeface="Gill Sans MT" pitchFamily="34" charset="0"/>
              </a:rPr>
              <a:t> in the Arctic, it is critical that we detect and quantify underlying processes controlling the changing amplitude of CO</a:t>
            </a:r>
            <a:r>
              <a:rPr lang="en-US" altLang="en-US" sz="1600" baseline="-25000">
                <a:latin typeface="Gill Sans MT" pitchFamily="34" charset="0"/>
              </a:rPr>
              <a:t>2</a:t>
            </a:r>
            <a:r>
              <a:rPr lang="en-US" altLang="en-US" sz="1600">
                <a:latin typeface="Gill Sans MT" pitchFamily="34" charset="0"/>
              </a:rPr>
              <a:t>. We use satellite and airborne observations of atmospheric CO</a:t>
            </a:r>
            <a:r>
              <a:rPr lang="en-US" altLang="en-US" sz="1600" baseline="-25000">
                <a:latin typeface="Gill Sans MT" pitchFamily="34" charset="0"/>
              </a:rPr>
              <a:t>2</a:t>
            </a:r>
            <a:r>
              <a:rPr lang="en-US" altLang="en-US" sz="1600">
                <a:latin typeface="Gill Sans MT" pitchFamily="34" charset="0"/>
              </a:rPr>
              <a:t> with climatically forced CO</a:t>
            </a:r>
            <a:r>
              <a:rPr lang="en-US" altLang="en-US" sz="1600" baseline="-25000">
                <a:latin typeface="Gill Sans MT" pitchFamily="34" charset="0"/>
              </a:rPr>
              <a:t>2</a:t>
            </a:r>
            <a:r>
              <a:rPr lang="en-US" altLang="en-US" sz="1600">
                <a:latin typeface="Gill Sans MT" pitchFamily="34" charset="0"/>
              </a:rPr>
              <a:t> flux simulations to assess detectability of Alaskan carbon cycle signals as future warming evolves.</a:t>
            </a:r>
            <a:endParaRPr lang="en-US" altLang="en-US">
              <a:latin typeface="Gill Sans MT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1600" b="1">
                <a:latin typeface="Gill Sans MT" pitchFamily="34" charset="0"/>
              </a:rPr>
              <a:t>Significance: </a:t>
            </a:r>
            <a:r>
              <a:rPr lang="en-US" altLang="en-US" sz="1600">
                <a:latin typeface="Gill Sans MT" pitchFamily="34" charset="0"/>
              </a:rPr>
              <a:t>Dramatic warming in the Arctic has led to increased plant carbon uptake during the growing season; however, microbial soil carbon decomposition during the long cold season may offset summer uptake. We show that current airborne and satellite measurements of atmospheric CO</a:t>
            </a:r>
            <a:r>
              <a:rPr lang="en-US" altLang="en-US" sz="1600" baseline="-25000">
                <a:latin typeface="Gill Sans MT" pitchFamily="34" charset="0"/>
              </a:rPr>
              <a:t>2</a:t>
            </a:r>
            <a:r>
              <a:rPr lang="en-US" altLang="en-US" sz="1600">
                <a:latin typeface="Gill Sans MT" pitchFamily="34" charset="0"/>
              </a:rPr>
              <a:t> can accurately quantify summer uptake but are insufficient to detect regional changes in cold season emissions. As permafrost thaw and cold season emissions increases, strategies focused on year-round vertical profiles and improved spatial sampling will be needed to track carbon balance changes.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96850" y="6084888"/>
            <a:ext cx="8820150" cy="6461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 err="1"/>
              <a:t>Parazoo</a:t>
            </a:r>
            <a:r>
              <a:rPr lang="en-US" sz="1200" dirty="0"/>
              <a:t>, N.C., C. Sweeney, R. </a:t>
            </a:r>
            <a:r>
              <a:rPr lang="en-US" sz="1200" dirty="0" err="1"/>
              <a:t>Commane</a:t>
            </a:r>
            <a:r>
              <a:rPr lang="en-US" sz="1200" dirty="0"/>
              <a:t>, S. </a:t>
            </a:r>
            <a:r>
              <a:rPr lang="en-US" sz="1200" dirty="0" err="1"/>
              <a:t>Wofsy</a:t>
            </a:r>
            <a:r>
              <a:rPr lang="en-US" sz="1200" dirty="0"/>
              <a:t>, C. Koven, D. Lawrence, J. </a:t>
            </a:r>
            <a:r>
              <a:rPr lang="en-US" sz="1200" dirty="0" err="1"/>
              <a:t>Lindaas</a:t>
            </a:r>
            <a:r>
              <a:rPr lang="en-US" sz="1200" dirty="0"/>
              <a:t>, R. Chang, and C.E. Miller, 2016: Detecting patterns of changing carbon flux in Alaska using airborne and satellite observations. PNAS, 113, 7733-7738, </a:t>
            </a:r>
            <a:r>
              <a:rPr lang="en-US" sz="1200" dirty="0" err="1"/>
              <a:t>doi</a:t>
            </a:r>
            <a:r>
              <a:rPr lang="en-US" sz="1200" dirty="0"/>
              <a:t>: 10.1073/pnas.1601085113.</a:t>
            </a:r>
            <a:endParaRPr lang="en-US" sz="1200" dirty="0">
              <a:latin typeface="Gill Sans MT"/>
              <a:cs typeface="Gill Sans MT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5"/>
          <a:stretch>
            <a:fillRect/>
          </a:stretch>
        </p:blipFill>
        <p:spPr bwMode="auto">
          <a:xfrm>
            <a:off x="4953000" y="565150"/>
            <a:ext cx="3971925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849813" y="4838700"/>
            <a:ext cx="4294187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latin typeface="Gill Sans MT" pitchFamily="34" charset="0"/>
              </a:rPr>
              <a:t>Fig. 1: CO</a:t>
            </a:r>
            <a:r>
              <a:rPr lang="en-US" altLang="en-US" sz="1400" baseline="-25000">
                <a:latin typeface="Gill Sans MT" pitchFamily="34" charset="0"/>
              </a:rPr>
              <a:t>2</a:t>
            </a:r>
            <a:r>
              <a:rPr lang="en-US" altLang="en-US" sz="1400">
                <a:latin typeface="Gill Sans MT" pitchFamily="34" charset="0"/>
              </a:rPr>
              <a:t> seasonal cycle changes in Alaska for permafrost carbon emission scenarios. CO</a:t>
            </a:r>
            <a:r>
              <a:rPr lang="en-US" altLang="en-US" sz="1400" baseline="-25000">
                <a:latin typeface="Gill Sans MT" pitchFamily="34" charset="0"/>
              </a:rPr>
              <a:t>2</a:t>
            </a:r>
            <a:r>
              <a:rPr lang="en-US" altLang="en-US" sz="1400">
                <a:latin typeface="Gill Sans MT" pitchFamily="34" charset="0"/>
              </a:rPr>
              <a:t> vertical gradient (surface – free troposphere) for permafrost thaw scenario experiments with pan-Arctic fluxes turned on.</a:t>
            </a:r>
          </a:p>
        </p:txBody>
      </p:sp>
    </p:spTree>
    <p:extLst>
      <p:ext uri="{BB962C8B-B14F-4D97-AF65-F5344CB8AC3E}">
        <p14:creationId xmlns:p14="http://schemas.microsoft.com/office/powerpoint/2010/main" val="3929415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2016-11-28T21:07:27Z</dcterms:created>
  <dcterms:modified xsi:type="dcterms:W3CDTF">2016-11-28T21:07:57Z</dcterms:modified>
</cp:coreProperties>
</file>