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49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67"/>
    <p:restoredTop sz="92653" autoAdjust="0"/>
  </p:normalViewPr>
  <p:slideViewPr>
    <p:cSldViewPr snapToGrid="0" snapToObjects="1" showGuides="1">
      <p:cViewPr varScale="1">
        <p:scale>
          <a:sx n="114" d="100"/>
          <a:sy n="114" d="100"/>
        </p:scale>
        <p:origin x="2400" y="168"/>
      </p:cViewPr>
      <p:guideLst>
        <p:guide orient="horz" pos="2496"/>
        <p:guide pos="49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AB891-3B63-6D4F-B4A0-148BC6DF05CF}" type="datetimeFigureOut">
              <a:rPr lang="en-US" smtClean="0"/>
              <a:t>11/9/21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DE008-DF32-EC48-AB0F-40D9C15DDB1F}" type="slidenum">
              <a:rPr lang="en-US" smtClean="0"/>
              <a:t>‹#›</a:t>
            </a:fld>
            <a:endParaRPr lang="en-US"/>
          </a:p>
        </p:txBody>
      </p:sp>
    </p:spTree>
    <p:extLst>
      <p:ext uri="{BB962C8B-B14F-4D97-AF65-F5344CB8AC3E}">
        <p14:creationId xmlns:p14="http://schemas.microsoft.com/office/powerpoint/2010/main" val="4186735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02DE008-DF32-EC48-AB0F-40D9C15DDB1F}" type="slidenum">
              <a:rPr lang="en-US" smtClean="0"/>
              <a:t>1</a:t>
            </a:fld>
            <a:endParaRPr lang="en-US"/>
          </a:p>
        </p:txBody>
      </p:sp>
    </p:spTree>
    <p:extLst>
      <p:ext uri="{BB962C8B-B14F-4D97-AF65-F5344CB8AC3E}">
        <p14:creationId xmlns:p14="http://schemas.microsoft.com/office/powerpoint/2010/main" val="352978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20F2D-AB6F-B445-8521-45B84A0D296C}"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26939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20F2D-AB6F-B445-8521-45B84A0D296C}"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3300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20F2D-AB6F-B445-8521-45B84A0D296C}"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56378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20F2D-AB6F-B445-8521-45B84A0D296C}"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04336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20F2D-AB6F-B445-8521-45B84A0D296C}"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81117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20F2D-AB6F-B445-8521-45B84A0D296C}"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239578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20F2D-AB6F-B445-8521-45B84A0D296C}" type="datetimeFigureOut">
              <a:rPr lang="en-US" smtClean="0"/>
              <a:t>11/9/21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02655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20F2D-AB6F-B445-8521-45B84A0D296C}" type="datetimeFigureOut">
              <a:rPr lang="en-US" smtClean="0"/>
              <a:t>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7700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20F2D-AB6F-B445-8521-45B84A0D296C}" type="datetimeFigureOut">
              <a:rPr lang="en-US" smtClean="0"/>
              <a:t>11/9/21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08227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520F2D-AB6F-B445-8521-45B84A0D296C}"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37739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520F2D-AB6F-B445-8521-45B84A0D296C}"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264320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20F2D-AB6F-B445-8521-45B84A0D296C}" type="datetimeFigureOut">
              <a:rPr lang="en-US" smtClean="0"/>
              <a:t>11/9/21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38C3-0F94-484F-AA3E-50A0B333B7D1}" type="slidenum">
              <a:rPr lang="en-US" smtClean="0"/>
              <a:t>‹#›</a:t>
            </a:fld>
            <a:endParaRPr lang="en-US"/>
          </a:p>
        </p:txBody>
      </p:sp>
    </p:spTree>
    <p:extLst>
      <p:ext uri="{BB962C8B-B14F-4D97-AF65-F5344CB8AC3E}">
        <p14:creationId xmlns:p14="http://schemas.microsoft.com/office/powerpoint/2010/main" val="399330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8136" y="133948"/>
            <a:ext cx="7323303" cy="858502"/>
          </a:xfrm>
        </p:spPr>
        <p:txBody>
          <a:bodyPr>
            <a:noAutofit/>
          </a:bodyPr>
          <a:lstStyle/>
          <a:p>
            <a:pPr marL="12700">
              <a:spcBef>
                <a:spcPts val="1800"/>
              </a:spcBef>
              <a:spcAft>
                <a:spcPts val="600"/>
              </a:spcAft>
              <a:tabLst>
                <a:tab pos="338138" algn="l"/>
              </a:tabLst>
            </a:pPr>
            <a:r>
              <a:rPr lang="en-US" sz="2800" b="1" dirty="0"/>
              <a:t>Learning to correct climate projection biases</a:t>
            </a:r>
          </a:p>
        </p:txBody>
      </p:sp>
      <p:sp>
        <p:nvSpPr>
          <p:cNvPr id="5" name="Rectangle 4"/>
          <p:cNvSpPr/>
          <p:nvPr/>
        </p:nvSpPr>
        <p:spPr>
          <a:xfrm>
            <a:off x="5030322" y="6228266"/>
            <a:ext cx="4015660" cy="530915"/>
          </a:xfrm>
          <a:prstGeom prst="rect">
            <a:avLst/>
          </a:prstGeom>
          <a:ln>
            <a:solidFill>
              <a:schemeClr val="tx1"/>
            </a:solidFill>
          </a:ln>
        </p:spPr>
        <p:txBody>
          <a:bodyPr wrap="square">
            <a:spAutoFit/>
          </a:bodyPr>
          <a:lstStyle/>
          <a:p>
            <a:r>
              <a:rPr lang="en-US" sz="950" dirty="0">
                <a:cs typeface="Optima"/>
              </a:rPr>
              <a:t>Pan, B., Anderson, G. J., Goncalves, A., Lucas, D. D., </a:t>
            </a:r>
            <a:r>
              <a:rPr lang="en-US" sz="950" dirty="0" err="1">
                <a:cs typeface="Optima"/>
              </a:rPr>
              <a:t>Bonfils</a:t>
            </a:r>
            <a:r>
              <a:rPr lang="en-US" sz="950" dirty="0">
                <a:cs typeface="Optima"/>
              </a:rPr>
              <a:t>, C. J. W., Lee, J., Y. Tian and H. Ma, 2021: Learning to correct climate projection biases. J. Adv. Model. Earth Syst., 13, e2021MS002509. </a:t>
            </a:r>
            <a:r>
              <a:rPr lang="en-US" sz="950" dirty="0" err="1">
                <a:cs typeface="Optima"/>
              </a:rPr>
              <a:t>doi</a:t>
            </a:r>
            <a:r>
              <a:rPr lang="en-US" sz="950" dirty="0">
                <a:cs typeface="Optima"/>
              </a:rPr>
              <a:t>: 10.1029/2021MS002509.</a:t>
            </a:r>
          </a:p>
        </p:txBody>
      </p:sp>
      <p:sp>
        <p:nvSpPr>
          <p:cNvPr id="9" name="Rectangle 4"/>
          <p:cNvSpPr>
            <a:spLocks noChangeArrowheads="1"/>
          </p:cNvSpPr>
          <p:nvPr/>
        </p:nvSpPr>
        <p:spPr bwMode="auto">
          <a:xfrm>
            <a:off x="580649" y="1190817"/>
            <a:ext cx="7982702" cy="694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indent="-231775" algn="ctr">
              <a:spcBef>
                <a:spcPct val="15000"/>
              </a:spcBef>
            </a:pPr>
            <a:r>
              <a:rPr lang="en-US" sz="1800" b="1" u="sng" dirty="0">
                <a:solidFill>
                  <a:prstClr val="black"/>
                </a:solidFill>
                <a:latin typeface="Tw Cen MT"/>
                <a:ea typeface="ＭＳ Ｐゴシック" charset="0"/>
                <a:cs typeface="Tw Cen MT"/>
              </a:rPr>
              <a:t>Science Questions</a:t>
            </a:r>
          </a:p>
          <a:p>
            <a:pPr marL="231775" indent="-231775" algn="ctr">
              <a:lnSpc>
                <a:spcPct val="114000"/>
              </a:lnSpc>
              <a:spcBef>
                <a:spcPct val="15000"/>
              </a:spcBef>
              <a:buFont typeface="Arial" charset="0"/>
              <a:buChar char="●"/>
            </a:pPr>
            <a:r>
              <a:rPr lang="en-US" dirty="0">
                <a:solidFill>
                  <a:prstClr val="black"/>
                </a:solidFill>
                <a:latin typeface="Tw Cen MT"/>
                <a:ea typeface="ＭＳ Ｐゴシック" charset="0"/>
                <a:cs typeface="Tw Cen MT"/>
              </a:rPr>
              <a:t>Can we improve climate model projections using observations and deep learning?</a:t>
            </a:r>
            <a:endParaRPr lang="en-US" dirty="0">
              <a:solidFill>
                <a:prstClr val="black"/>
              </a:solidFill>
              <a:latin typeface="+mj-lt"/>
              <a:ea typeface="ＭＳ Ｐゴシック" charset="0"/>
              <a:cs typeface="Tw Cen MT"/>
            </a:endParaRPr>
          </a:p>
        </p:txBody>
      </p:sp>
      <p:cxnSp>
        <p:nvCxnSpPr>
          <p:cNvPr id="12" name="Straight Connector 11"/>
          <p:cNvCxnSpPr/>
          <p:nvPr/>
        </p:nvCxnSpPr>
        <p:spPr>
          <a:xfrm flipV="1">
            <a:off x="228600" y="1103730"/>
            <a:ext cx="8686800" cy="280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Picture 17" descr="lab_logo_black_rgb.tif"/>
          <p:cNvPicPr>
            <a:picLocks noChangeAspect="1"/>
          </p:cNvPicPr>
          <p:nvPr/>
        </p:nvPicPr>
        <p:blipFill rotWithShape="1">
          <a:blip r:embed="rId3">
            <a:extLst>
              <a:ext uri="{28A0092B-C50C-407E-A947-70E740481C1C}">
                <a14:useLocalDpi xmlns:a14="http://schemas.microsoft.com/office/drawing/2010/main" val="0"/>
              </a:ext>
            </a:extLst>
          </a:blip>
          <a:srcRect r="83587" b="10225"/>
          <a:stretch/>
        </p:blipFill>
        <p:spPr>
          <a:xfrm>
            <a:off x="87443" y="73442"/>
            <a:ext cx="541834" cy="523695"/>
          </a:xfrm>
          <a:prstGeom prst="rect">
            <a:avLst/>
          </a:prstGeom>
        </p:spPr>
      </p:pic>
      <p:sp>
        <p:nvSpPr>
          <p:cNvPr id="4" name="TextBox 3">
            <a:extLst>
              <a:ext uri="{FF2B5EF4-FFF2-40B4-BE49-F238E27FC236}">
                <a16:creationId xmlns:a16="http://schemas.microsoft.com/office/drawing/2014/main" id="{D990C3CF-6B7B-0543-8DE2-055B77240B6C}"/>
              </a:ext>
            </a:extLst>
          </p:cNvPr>
          <p:cNvSpPr txBox="1"/>
          <p:nvPr/>
        </p:nvSpPr>
        <p:spPr>
          <a:xfrm>
            <a:off x="8106318" y="207251"/>
            <a:ext cx="968535" cy="400110"/>
          </a:xfrm>
          <a:prstGeom prst="rect">
            <a:avLst/>
          </a:prstGeom>
          <a:noFill/>
        </p:spPr>
        <p:txBody>
          <a:bodyPr wrap="none" rtlCol="0">
            <a:spAutoFit/>
          </a:bodyPr>
          <a:lstStyle/>
          <a:p>
            <a:r>
              <a:rPr lang="en-US" sz="2000" b="1" dirty="0">
                <a:solidFill>
                  <a:srgbClr val="00B050"/>
                </a:solidFill>
                <a:latin typeface="Arial" panose="020B0604020202020204" pitchFamily="34" charset="0"/>
                <a:cs typeface="Arial" panose="020B0604020202020204" pitchFamily="34" charset="0"/>
              </a:rPr>
              <a:t>RGMA</a:t>
            </a:r>
          </a:p>
        </p:txBody>
      </p:sp>
      <p:sp>
        <p:nvSpPr>
          <p:cNvPr id="17" name="TextBox 16"/>
          <p:cNvSpPr txBox="1"/>
          <p:nvPr/>
        </p:nvSpPr>
        <p:spPr>
          <a:xfrm>
            <a:off x="877754" y="4599251"/>
            <a:ext cx="7600323" cy="691600"/>
          </a:xfrm>
          <a:prstGeom prst="rect">
            <a:avLst/>
          </a:prstGeom>
          <a:solidFill>
            <a:schemeClr val="accent6">
              <a:lumMod val="40000"/>
              <a:lumOff val="60000"/>
              <a:alpha val="50000"/>
            </a:schemeClr>
          </a:solidFill>
          <a:ln>
            <a:solidFill>
              <a:schemeClr val="accent6">
                <a:lumMod val="75000"/>
              </a:schemeClr>
            </a:solidFill>
          </a:ln>
        </p:spPr>
        <p:txBody>
          <a:bodyPr wrap="square" rtlCol="0">
            <a:spAutoFit/>
          </a:bodyPr>
          <a:lstStyle/>
          <a:p>
            <a:pPr algn="just">
              <a:lnSpc>
                <a:spcPct val="110000"/>
              </a:lnSpc>
              <a:spcBef>
                <a:spcPct val="15000"/>
              </a:spcBef>
            </a:pPr>
            <a:r>
              <a:rPr lang="en-US" sz="1200" b="1" dirty="0"/>
              <a:t>By applying the generative adversarial neural networks to CESM2, the predicted decadal mean precipitation intensity, summer and winter precipitation ratio, as well as precipitation extremes are further improved and much closer to observations (both spatial correlation and root mean square error). </a:t>
            </a:r>
          </a:p>
        </p:txBody>
      </p:sp>
      <p:sp>
        <p:nvSpPr>
          <p:cNvPr id="3" name="Rectangle 2"/>
          <p:cNvSpPr/>
          <p:nvPr/>
        </p:nvSpPr>
        <p:spPr>
          <a:xfrm>
            <a:off x="877754" y="1885272"/>
            <a:ext cx="7600324" cy="3412285"/>
          </a:xfrm>
          <a:prstGeom prst="rect">
            <a:avLst/>
          </a:prstGeom>
          <a:no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9042A78-DE68-774A-B3AE-7144C5B2ACC3}"/>
              </a:ext>
            </a:extLst>
          </p:cNvPr>
          <p:cNvPicPr>
            <a:picLocks noChangeAspect="1"/>
          </p:cNvPicPr>
          <p:nvPr/>
        </p:nvPicPr>
        <p:blipFill>
          <a:blip r:embed="rId4"/>
          <a:stretch>
            <a:fillRect/>
          </a:stretch>
        </p:blipFill>
        <p:spPr>
          <a:xfrm>
            <a:off x="37491" y="591918"/>
            <a:ext cx="1196950" cy="481613"/>
          </a:xfrm>
          <a:prstGeom prst="rect">
            <a:avLst/>
          </a:prstGeom>
        </p:spPr>
      </p:pic>
      <p:pic>
        <p:nvPicPr>
          <p:cNvPr id="13" name="Picture 6">
            <a:extLst>
              <a:ext uri="{FF2B5EF4-FFF2-40B4-BE49-F238E27FC236}">
                <a16:creationId xmlns:a16="http://schemas.microsoft.com/office/drawing/2014/main" id="{08F2FEC6-2D6B-0545-BF21-097713C42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5864" y="579630"/>
            <a:ext cx="940692" cy="366144"/>
          </a:xfrm>
          <a:prstGeom prst="rect">
            <a:avLst/>
          </a:prstGeom>
          <a:solidFill>
            <a:schemeClr val="bg1"/>
          </a:solidFill>
          <a:ln w="9525">
            <a:noFill/>
            <a:miter lim="800000"/>
            <a:headEnd/>
            <a:tailEnd/>
          </a:ln>
        </p:spPr>
      </p:pic>
      <p:pic>
        <p:nvPicPr>
          <p:cNvPr id="14" name="Picture 13" descr="Calendar&#10;&#10;Description automatically generated">
            <a:extLst>
              <a:ext uri="{FF2B5EF4-FFF2-40B4-BE49-F238E27FC236}">
                <a16:creationId xmlns:a16="http://schemas.microsoft.com/office/drawing/2014/main" id="{36B2307A-AF51-5347-9C41-A2C1C8A151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521" y="1984699"/>
            <a:ext cx="7271264" cy="2567046"/>
          </a:xfrm>
          <a:prstGeom prst="rect">
            <a:avLst/>
          </a:prstGeom>
        </p:spPr>
      </p:pic>
      <p:sp>
        <p:nvSpPr>
          <p:cNvPr id="15" name="Rectangle 4">
            <a:extLst>
              <a:ext uri="{FF2B5EF4-FFF2-40B4-BE49-F238E27FC236}">
                <a16:creationId xmlns:a16="http://schemas.microsoft.com/office/drawing/2014/main" id="{FA6EB50C-F5CC-B442-AE01-598E29A11D47}"/>
              </a:ext>
            </a:extLst>
          </p:cNvPr>
          <p:cNvSpPr>
            <a:spLocks noChangeArrowheads="1"/>
          </p:cNvSpPr>
          <p:nvPr/>
        </p:nvSpPr>
        <p:spPr bwMode="auto">
          <a:xfrm>
            <a:off x="358360" y="5609145"/>
            <a:ext cx="4575293" cy="1114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indent="-231775">
              <a:spcBef>
                <a:spcPts val="600"/>
              </a:spcBef>
              <a:buFont typeface="Arial" charset="0"/>
              <a:buChar char="●"/>
              <a:tabLst>
                <a:tab pos="338138" algn="l"/>
              </a:tabLst>
            </a:pPr>
            <a:r>
              <a:rPr lang="en-US" sz="1300" dirty="0">
                <a:solidFill>
                  <a:prstClr val="black"/>
                </a:solidFill>
                <a:latin typeface="Tw Cen MT"/>
                <a:ea typeface="ＭＳ Ｐゴシック" charset="0"/>
                <a:cs typeface="Tw Cen MT"/>
              </a:rPr>
              <a:t>A Regularized Adversarial Domain Adaptation (RADA) deep learning methodology is developed to correct climate project biases. </a:t>
            </a:r>
          </a:p>
          <a:p>
            <a:pPr marL="231775" indent="-231775">
              <a:spcBef>
                <a:spcPts val="600"/>
              </a:spcBef>
              <a:buFont typeface="Arial" charset="0"/>
              <a:buChar char="●"/>
              <a:tabLst>
                <a:tab pos="338138" algn="l"/>
              </a:tabLst>
            </a:pPr>
            <a:r>
              <a:rPr lang="en-US" sz="1300" dirty="0">
                <a:solidFill>
                  <a:prstClr val="black"/>
                </a:solidFill>
                <a:latin typeface="Tw Cen MT"/>
                <a:ea typeface="ＭＳ Ｐゴシック" charset="0"/>
                <a:cs typeface="Tw Cen MT"/>
              </a:rPr>
              <a:t>The methodology can identify and correct climate projection biases using unpaired climate simulation and observation data.</a:t>
            </a:r>
          </a:p>
        </p:txBody>
      </p:sp>
      <p:sp>
        <p:nvSpPr>
          <p:cNvPr id="16" name="Rectangle 4">
            <a:extLst>
              <a:ext uri="{FF2B5EF4-FFF2-40B4-BE49-F238E27FC236}">
                <a16:creationId xmlns:a16="http://schemas.microsoft.com/office/drawing/2014/main" id="{674854B1-7741-AE46-89C1-77BFAB5A25F1}"/>
              </a:ext>
            </a:extLst>
          </p:cNvPr>
          <p:cNvSpPr>
            <a:spLocks noChangeArrowheads="1"/>
          </p:cNvSpPr>
          <p:nvPr/>
        </p:nvSpPr>
        <p:spPr bwMode="auto">
          <a:xfrm>
            <a:off x="4831858" y="5614113"/>
            <a:ext cx="4337194" cy="628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indent="-231775">
              <a:spcBef>
                <a:spcPts val="600"/>
              </a:spcBef>
              <a:buFont typeface="Arial" charset="0"/>
              <a:buChar char="●"/>
              <a:tabLst>
                <a:tab pos="338138" algn="l"/>
              </a:tabLst>
            </a:pPr>
            <a:r>
              <a:rPr lang="en-US" sz="1300" dirty="0">
                <a:solidFill>
                  <a:prstClr val="black"/>
                </a:solidFill>
                <a:latin typeface="Tw Cen MT"/>
                <a:ea typeface="ＭＳ Ｐゴシック" charset="0"/>
                <a:cs typeface="Tw Cen MT"/>
              </a:rPr>
              <a:t>Significant improvement is found in projected precipitation estimation for a broad range of spatiotemporal statistics.</a:t>
            </a:r>
            <a:endParaRPr lang="en-US" sz="1300" dirty="0">
              <a:solidFill>
                <a:prstClr val="black"/>
              </a:solidFill>
              <a:latin typeface="+mj-lt"/>
              <a:ea typeface="ＭＳ Ｐゴシック" charset="0"/>
              <a:cs typeface="Tw Cen MT"/>
            </a:endParaRPr>
          </a:p>
        </p:txBody>
      </p:sp>
      <p:sp>
        <p:nvSpPr>
          <p:cNvPr id="20" name="Rectangle 4">
            <a:extLst>
              <a:ext uri="{FF2B5EF4-FFF2-40B4-BE49-F238E27FC236}">
                <a16:creationId xmlns:a16="http://schemas.microsoft.com/office/drawing/2014/main" id="{FC6B2708-D68A-114B-BFFB-B01FB57F1667}"/>
              </a:ext>
            </a:extLst>
          </p:cNvPr>
          <p:cNvSpPr>
            <a:spLocks noChangeArrowheads="1"/>
          </p:cNvSpPr>
          <p:nvPr/>
        </p:nvSpPr>
        <p:spPr bwMode="auto">
          <a:xfrm>
            <a:off x="2383743" y="5268713"/>
            <a:ext cx="4575293" cy="433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1775" indent="-231775" algn="ctr">
              <a:spcBef>
                <a:spcPct val="15000"/>
              </a:spcBef>
            </a:pPr>
            <a:r>
              <a:rPr lang="en-US" b="1" u="sng" dirty="0">
                <a:solidFill>
                  <a:prstClr val="black"/>
                </a:solidFill>
                <a:latin typeface="Tw Cen MT"/>
                <a:ea typeface="ＭＳ Ｐゴシック" charset="0"/>
                <a:cs typeface="Tw Cen MT"/>
              </a:rPr>
              <a:t>Key Accomplishments</a:t>
            </a:r>
          </a:p>
        </p:txBody>
      </p:sp>
    </p:spTree>
    <p:extLst>
      <p:ext uri="{BB962C8B-B14F-4D97-AF65-F5344CB8AC3E}">
        <p14:creationId xmlns:p14="http://schemas.microsoft.com/office/powerpoint/2010/main" val="38911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1298</TotalTime>
  <Words>188</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Tw Cen MT</vt:lpstr>
      <vt:lpstr>Office Theme</vt:lpstr>
      <vt:lpstr>Learning to correct climate projection biases</vt:lpstr>
    </vt:vector>
  </TitlesOfParts>
  <Company>LLNL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Xue Zheng</dc:creator>
  <cp:lastModifiedBy>Ma, Hsi-Yen</cp:lastModifiedBy>
  <cp:revision>135</cp:revision>
  <dcterms:created xsi:type="dcterms:W3CDTF">2016-07-01T23:27:17Z</dcterms:created>
  <dcterms:modified xsi:type="dcterms:W3CDTF">2021-11-09T18:32:54Z</dcterms:modified>
</cp:coreProperties>
</file>