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 id="2147483691" r:id="rId3"/>
  </p:sldMasterIdLst>
  <p:notesMasterIdLst>
    <p:notesMasterId r:id="rId5"/>
  </p:notesMasterIdLst>
  <p:handoutMasterIdLst>
    <p:handoutMasterId r:id="rId6"/>
  </p:handoutMasterIdLst>
  <p:sldIdLst>
    <p:sldId id="262"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65" autoAdjust="0"/>
    <p:restoredTop sz="94722" autoAdjust="0"/>
  </p:normalViewPr>
  <p:slideViewPr>
    <p:cSldViewPr snapToGrid="0" snapToObjects="1">
      <p:cViewPr varScale="1">
        <p:scale>
          <a:sx n="77" d="100"/>
          <a:sy n="77" d="100"/>
        </p:scale>
        <p:origin x="1051" y="67"/>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5" d="100"/>
          <a:sy n="65" d="100"/>
        </p:scale>
        <p:origin x="-154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4/9/2018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4/9/2018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3.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9144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smtClean="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smtClean="0"/>
              <a:t>Image and caption                      - Visually compelling figure(s) to explain the research               - Include legends and descriptive caption</a:t>
            </a:r>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smtClean="0"/>
              <a:t>50 words or less</a:t>
            </a:r>
            <a:endParaRPr lang="en-US" dirty="0"/>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smtClean="0"/>
              <a:t>50 words or less. Importance, relevance, or intriguing component of the finding to the field</a:t>
            </a:r>
            <a:endParaRPr lang="en-US" dirty="0"/>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smtClean="0"/>
              <a:t>Address the research approach in 2-4 bullet points</a:t>
            </a:r>
          </a:p>
        </p:txBody>
      </p:sp>
      <p:pic>
        <p:nvPicPr>
          <p:cNvPr id="49" name="Picture 48"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smtClean="0"/>
              <a:t>Optional - additional logos here (project logo, collaborators, etc.)</a:t>
            </a:r>
            <a:endParaRPr lang="en-US" dirty="0"/>
          </a:p>
        </p:txBody>
      </p:sp>
      <p:sp>
        <p:nvSpPr>
          <p:cNvPr id="15"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smtClean="0"/>
              <a:t>Sponsor logo here</a:t>
            </a:r>
            <a:endParaRPr lang="en-US" dirty="0"/>
          </a:p>
        </p:txBody>
      </p:sp>
      <p:cxnSp>
        <p:nvCxnSpPr>
          <p:cNvPr id="3" name="Straight Connector 2"/>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0" y="330200"/>
            <a:ext cx="9140825"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4" name="Wave 3"/>
          <p:cNvSpPr/>
          <p:nvPr userDrawn="1"/>
        </p:nvSpPr>
        <p:spPr>
          <a:xfrm>
            <a:off x="3175" y="311150"/>
            <a:ext cx="9140825"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5" name="Wave 4"/>
          <p:cNvSpPr/>
          <p:nvPr userDrawn="1"/>
        </p:nvSpPr>
        <p:spPr>
          <a:xfrm>
            <a:off x="0" y="263525"/>
            <a:ext cx="9140825"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6" name="Wave 5"/>
          <p:cNvSpPr/>
          <p:nvPr userDrawn="1"/>
        </p:nvSpPr>
        <p:spPr>
          <a:xfrm>
            <a:off x="0" y="65088"/>
            <a:ext cx="9144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7" name="Rectangle 6"/>
          <p:cNvSpPr/>
          <p:nvPr userDrawn="1"/>
        </p:nvSpPr>
        <p:spPr>
          <a:xfrm>
            <a:off x="0" y="0"/>
            <a:ext cx="9144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dirty="0">
              <a:solidFill>
                <a:prstClr val="white"/>
              </a:solidFill>
            </a:endParaRPr>
          </a:p>
        </p:txBody>
      </p:sp>
      <p:sp>
        <p:nvSpPr>
          <p:cNvPr id="8" name="Wave 7"/>
          <p:cNvSpPr/>
          <p:nvPr userDrawn="1"/>
        </p:nvSpPr>
        <p:spPr>
          <a:xfrm>
            <a:off x="-3175" y="557213"/>
            <a:ext cx="9147175"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9" name="Title Placeholder 1"/>
          <p:cNvSpPr>
            <a:spLocks noGrp="1"/>
          </p:cNvSpPr>
          <p:nvPr>
            <p:ph type="title" hasCustomPrompt="1"/>
          </p:nvPr>
        </p:nvSpPr>
        <p:spPr bwMode="auto">
          <a:xfrm>
            <a:off x="0" y="0"/>
            <a:ext cx="9144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smtClean="0"/>
              <a:t>Title</a:t>
            </a:r>
          </a:p>
        </p:txBody>
      </p:sp>
      <p:sp>
        <p:nvSpPr>
          <p:cNvPr id="1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smtClean="0"/>
              <a:t>Image and caption                      - Visually compelling figure(s) to explain the research               - Include legends and descriptive caption</a:t>
            </a:r>
            <a:endParaRPr lang="en-US" dirty="0"/>
          </a:p>
        </p:txBody>
      </p:sp>
      <p:sp>
        <p:nvSpPr>
          <p:cNvPr id="1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1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smtClean="0"/>
              <a:t>50 words or less</a:t>
            </a:r>
            <a:endParaRPr lang="en-US" dirty="0"/>
          </a:p>
        </p:txBody>
      </p:sp>
      <p:sp>
        <p:nvSpPr>
          <p:cNvPr id="1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smtClean="0"/>
              <a:t>50 words or less. Importance, relevance, or intriguing component of the finding to the field</a:t>
            </a:r>
            <a:endParaRPr lang="en-US" dirty="0"/>
          </a:p>
        </p:txBody>
      </p:sp>
      <p:sp>
        <p:nvSpPr>
          <p:cNvPr id="1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smtClean="0"/>
              <a:t>Address the research approach in 2-4 bullet points</a:t>
            </a:r>
          </a:p>
        </p:txBody>
      </p:sp>
      <p:pic>
        <p:nvPicPr>
          <p:cNvPr id="18" name="Picture 17"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19" name="Picture 18"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20"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smtClean="0"/>
              <a:t>Optional - additional logos here (project logo, collaborators, etc.)</a:t>
            </a:r>
            <a:endParaRPr lang="en-US" dirty="0"/>
          </a:p>
        </p:txBody>
      </p:sp>
      <p:sp>
        <p:nvSpPr>
          <p:cNvPr id="21"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smtClean="0"/>
              <a:t>Sponsor logo here</a:t>
            </a:r>
            <a:endParaRPr lang="en-US" dirty="0"/>
          </a:p>
        </p:txBody>
      </p:sp>
      <p:cxnSp>
        <p:nvCxnSpPr>
          <p:cNvPr id="22" name="Straight Connector 21"/>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smtClean="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smtClean="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smtClean="0"/>
              <a:t>50 words or less</a:t>
            </a:r>
            <a:endParaRPr lang="en-US" dirty="0"/>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smtClean="0"/>
              <a:t>50 words or less. Importance, relevance, or intriguing component of the finding to the field</a:t>
            </a:r>
            <a:endParaRPr lang="en-US" dirty="0"/>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smtClean="0"/>
              <a:t>Address the research approach in 2-4 bullet points</a:t>
            </a:r>
          </a:p>
          <a:p>
            <a:pPr lvl="0"/>
            <a:r>
              <a:rPr lang="en-US" dirty="0" smtClean="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smtClean="0"/>
              <a:t>Optional - additional logos here (project logo, collaborators, etc.)</a:t>
            </a:r>
            <a:endParaRPr lang="en-US" dirty="0"/>
          </a:p>
        </p:txBody>
      </p:sp>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smtClean="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smtClean="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smtClean="0"/>
              <a:t>50 words or less</a:t>
            </a:r>
            <a:endParaRPr lang="en-US" dirty="0"/>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smtClean="0"/>
              <a:t>50 words or less. Importance, relevance, or intriguing component of the finding to the field</a:t>
            </a:r>
            <a:endParaRPr lang="en-US" dirty="0"/>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smtClean="0"/>
              <a:t>Address the research approach in 2-4 bullet points</a:t>
            </a:r>
          </a:p>
          <a:p>
            <a:pPr lvl="0"/>
            <a:r>
              <a:rPr lang="en-US" dirty="0" smtClean="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6293639"/>
            <a:ext cx="548640" cy="524054"/>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quarter" idx="36" hasCustomPrompt="1"/>
          </p:nvPr>
        </p:nvSpPr>
        <p:spPr>
          <a:xfrm>
            <a:off x="14288" y="5308600"/>
            <a:ext cx="3373437" cy="246063"/>
          </a:xfrm>
          <a:prstGeom prst="rect">
            <a:avLst/>
          </a:prstGeom>
        </p:spPr>
        <p:txBody>
          <a:bodyPr/>
          <a:lstStyle>
            <a:lvl1pPr>
              <a:defRPr sz="1000" baseline="0"/>
            </a:lvl1pPr>
          </a:lstStyle>
          <a:p>
            <a:pPr lvl="0"/>
            <a:r>
              <a:rPr lang="en-US" dirty="0" smtClean="0"/>
              <a:t>Data available at (DOI):</a:t>
            </a:r>
            <a:endParaRPr lang="en-US" dirty="0"/>
          </a:p>
        </p:txBody>
      </p:sp>
    </p:spTree>
    <p:extLst>
      <p:ext uri="{BB962C8B-B14F-4D97-AF65-F5344CB8AC3E}">
        <p14:creationId xmlns:p14="http://schemas.microsoft.com/office/powerpoint/2010/main" val="4887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smtClean="0"/>
              <a:t>Title</a:t>
            </a:r>
          </a:p>
        </p:txBody>
      </p:sp>
      <p:sp>
        <p:nvSpPr>
          <p:cNvPr id="40"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smtClean="0"/>
              <a:t>Image and caption</a:t>
            </a:r>
          </a:p>
          <a:p>
            <a:pPr lvl="0"/>
            <a:r>
              <a:rPr lang="en-US" dirty="0" smtClean="0"/>
              <a:t>- Visually compelling figure(s) to explain the research</a:t>
            </a:r>
          </a:p>
          <a:p>
            <a:pPr lvl="0"/>
            <a:r>
              <a:rPr lang="en-US" dirty="0" smtClean="0"/>
              <a:t>-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44"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smtClean="0"/>
              <a:t>50 words or less</a:t>
            </a:r>
            <a:endParaRPr lang="en-US" dirty="0"/>
          </a:p>
        </p:txBody>
      </p:sp>
      <p:sp>
        <p:nvSpPr>
          <p:cNvPr id="46"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smtClean="0"/>
              <a:t>50 words or less. Importance, relevance, or intriguing component of the finding to the field</a:t>
            </a:r>
            <a:endParaRPr lang="en-US" dirty="0"/>
          </a:p>
        </p:txBody>
      </p:sp>
      <p:sp>
        <p:nvSpPr>
          <p:cNvPr id="47"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smtClean="0"/>
              <a:t>Address the research approach in 2-4 bullet points</a:t>
            </a:r>
          </a:p>
          <a:p>
            <a:pPr lvl="0"/>
            <a:r>
              <a:rPr lang="en-US" dirty="0" smtClean="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smtClean="0"/>
              <a:t>Optional - additional logos here (project logo, collaborators, etc.)</a:t>
            </a:r>
            <a:endParaRPr lang="en-US" dirty="0"/>
          </a:p>
        </p:txBody>
      </p:sp>
    </p:spTree>
    <p:extLst>
      <p:ext uri="{BB962C8B-B14F-4D97-AF65-F5344CB8AC3E}">
        <p14:creationId xmlns:p14="http://schemas.microsoft.com/office/powerpoint/2010/main" val="2542556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smtClean="0"/>
              <a:t>Title</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6293639"/>
            <a:ext cx="548640" cy="52405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smtClean="0"/>
              <a:t>Image and caption</a:t>
            </a:r>
          </a:p>
          <a:p>
            <a:pPr lvl="0"/>
            <a:r>
              <a:rPr lang="en-US" dirty="0" smtClean="0"/>
              <a:t>- Visually compelling figure(s) to explain the research</a:t>
            </a:r>
          </a:p>
          <a:p>
            <a:pPr lvl="0"/>
            <a:r>
              <a:rPr lang="en-US" dirty="0" smtClean="0"/>
              <a:t>- Include legends and descriptive caption                     - DOE has the right to use published journal images per contractual funding agreements</a:t>
            </a:r>
          </a:p>
          <a:p>
            <a:pPr lvl="1"/>
            <a:endParaRPr lang="en-US" dirty="0"/>
          </a:p>
        </p:txBody>
      </p:sp>
      <p:sp>
        <p:nvSpPr>
          <p:cNvPr id="22"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23"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smtClean="0"/>
              <a:t>50 words or less</a:t>
            </a:r>
            <a:endParaRPr lang="en-US" dirty="0"/>
          </a:p>
        </p:txBody>
      </p:sp>
      <p:sp>
        <p:nvSpPr>
          <p:cNvPr id="24"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smtClean="0"/>
              <a:t>50 words or less. Importance, relevance, or intriguing component of the finding to the field</a:t>
            </a:r>
            <a:endParaRPr lang="en-US" dirty="0"/>
          </a:p>
        </p:txBody>
      </p:sp>
      <p:sp>
        <p:nvSpPr>
          <p:cNvPr id="25"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smtClean="0"/>
              <a:t>Address the research approach in 2-4 bullet points</a:t>
            </a:r>
          </a:p>
          <a:p>
            <a:pPr lvl="0"/>
            <a:r>
              <a:rPr lang="en-US" dirty="0" smtClean="0"/>
              <a:t>Only if needed: Give a ~175 word detailed explanation and/or additional description of figure if needed in the PowerPoint Notes section</a:t>
            </a:r>
          </a:p>
        </p:txBody>
      </p:sp>
      <p:sp>
        <p:nvSpPr>
          <p:cNvPr id="26" name="Text Placeholder 2"/>
          <p:cNvSpPr>
            <a:spLocks noGrp="1"/>
          </p:cNvSpPr>
          <p:nvPr>
            <p:ph type="body" sz="quarter" idx="36" hasCustomPrompt="1"/>
          </p:nvPr>
        </p:nvSpPr>
        <p:spPr>
          <a:xfrm>
            <a:off x="3662319" y="6260098"/>
            <a:ext cx="2298257" cy="557595"/>
          </a:xfrm>
          <a:prstGeom prst="rect">
            <a:avLst/>
          </a:prstGeom>
        </p:spPr>
        <p:txBody>
          <a:bodyPr/>
          <a:lstStyle>
            <a:lvl1pPr>
              <a:defRPr sz="1000" baseline="0"/>
            </a:lvl1pPr>
          </a:lstStyle>
          <a:p>
            <a:pPr lvl="0"/>
            <a:r>
              <a:rPr lang="en-US" dirty="0" smtClean="0"/>
              <a:t>Data available at (DOI):</a:t>
            </a:r>
            <a:endParaRPr lang="en-US" dirty="0"/>
          </a:p>
        </p:txBody>
      </p:sp>
    </p:spTree>
    <p:extLst>
      <p:ext uri="{BB962C8B-B14F-4D97-AF65-F5344CB8AC3E}">
        <p14:creationId xmlns:p14="http://schemas.microsoft.com/office/powerpoint/2010/main" val="37246304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Research Details</a:t>
            </a:r>
          </a:p>
        </p:txBody>
      </p:sp>
      <p:sp>
        <p:nvSpPr>
          <p:cNvPr id="6"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Significance and Impact</a:t>
            </a:r>
          </a:p>
        </p:txBody>
      </p:sp>
      <p:sp>
        <p:nvSpPr>
          <p:cNvPr id="7"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Scientific Achievement</a:t>
            </a:r>
          </a:p>
        </p:txBody>
      </p:sp>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Research Details</a:t>
            </a:r>
          </a:p>
        </p:txBody>
      </p:sp>
      <p:sp>
        <p:nvSpPr>
          <p:cNvPr id="3"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smtClean="0"/>
              <a:t>Significance and Impact</a:t>
            </a:r>
            <a:endParaRPr lang="en-US" dirty="0" smtClean="0"/>
          </a:p>
        </p:txBody>
      </p:sp>
      <p:sp>
        <p:nvSpPr>
          <p:cNvPr id="4"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smtClean="0"/>
              <a:t>Scientific Achievement</a:t>
            </a:r>
            <a:endParaRPr lang="en-US" dirty="0" smtClean="0"/>
          </a:p>
        </p:txBody>
      </p:sp>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4572000" y="3429000"/>
            <a:ext cx="462751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Research Details</a:t>
            </a:r>
          </a:p>
        </p:txBody>
      </p:sp>
      <p:sp>
        <p:nvSpPr>
          <p:cNvPr id="6" name="Text Placeholder 21"/>
          <p:cNvSpPr txBox="1">
            <a:spLocks/>
          </p:cNvSpPr>
          <p:nvPr userDrawn="1"/>
        </p:nvSpPr>
        <p:spPr>
          <a:xfrm>
            <a:off x="0" y="3429000"/>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Significance and Impact</a:t>
            </a:r>
          </a:p>
        </p:txBody>
      </p:sp>
      <p:sp>
        <p:nvSpPr>
          <p:cNvPr id="7" name="Text Placeholder 21"/>
          <p:cNvSpPr txBox="1">
            <a:spLocks/>
          </p:cNvSpPr>
          <p:nvPr userDrawn="1"/>
        </p:nvSpPr>
        <p:spPr>
          <a:xfrm>
            <a:off x="0" y="762797"/>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Scientific Achievement</a:t>
            </a:r>
          </a:p>
        </p:txBody>
      </p:sp>
    </p:spTree>
    <p:extLst>
      <p:ext uri="{BB962C8B-B14F-4D97-AF65-F5344CB8AC3E}">
        <p14:creationId xmlns:p14="http://schemas.microsoft.com/office/powerpoint/2010/main" val="846587891"/>
      </p:ext>
    </p:extLst>
  </p:cSld>
  <p:clrMap bg1="lt1" tx1="dk1" bg2="lt2" tx2="dk2" accent1="accent1" accent2="accent2" accent3="accent3" accent4="accent4" accent5="accent5" accent6="accent6" hlink="hlink" folHlink="folHlink"/>
  <p:sldLayoutIdLst>
    <p:sldLayoutId id="2147483692" r:id="rId1"/>
    <p:sldLayoutId id="2147483693"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366486" y="166061"/>
            <a:ext cx="8392886" cy="708660"/>
          </a:xfrm>
        </p:spPr>
        <p:txBody>
          <a:bodyPr/>
          <a:lstStyle/>
          <a:p>
            <a:r>
              <a:rPr lang="en-US" dirty="0"/>
              <a:t>Evaluating and Improving Statistical Methods Used to Assess Human Influence on Severe Weather</a:t>
            </a:r>
            <a:br>
              <a:rPr lang="en-US" dirty="0"/>
            </a:br>
            <a:endParaRPr lang="en-US" dirty="0"/>
          </a:p>
        </p:txBody>
      </p:sp>
      <p:pic>
        <p:nvPicPr>
          <p:cNvPr id="6" name="Content Placeholder 5"/>
          <p:cNvPicPr>
            <a:picLocks noGrp="1" noChangeAspect="1"/>
          </p:cNvPicPr>
          <p:nvPr>
            <p:ph sz="quarter" idx="31"/>
          </p:nvPr>
        </p:nvPicPr>
        <p:blipFill>
          <a:blip r:embed="rId2">
            <a:extLst>
              <a:ext uri="{28A0092B-C50C-407E-A947-70E740481C1C}">
                <a14:useLocalDpi xmlns:a14="http://schemas.microsoft.com/office/drawing/2010/main" val="0"/>
              </a:ext>
            </a:extLst>
          </a:blip>
          <a:stretch>
            <a:fillRect/>
          </a:stretch>
        </p:blipFill>
        <p:spPr>
          <a:xfrm>
            <a:off x="6189504" y="6315405"/>
            <a:ext cx="418560" cy="411405"/>
          </a:xfrm>
        </p:spPr>
      </p:pic>
      <p:sp>
        <p:nvSpPr>
          <p:cNvPr id="10" name="Text Placeholder 9"/>
          <p:cNvSpPr>
            <a:spLocks noGrp="1"/>
          </p:cNvSpPr>
          <p:nvPr>
            <p:ph type="body" sz="quarter" idx="26"/>
          </p:nvPr>
        </p:nvSpPr>
        <p:spPr/>
        <p:txBody>
          <a:bodyPr/>
          <a:lstStyle/>
          <a:p>
            <a:r>
              <a:rPr lang="en-US" dirty="0" err="1"/>
              <a:t>Paciorek</a:t>
            </a:r>
            <a:r>
              <a:rPr lang="en-US" dirty="0"/>
              <a:t>, C., D. Stone, and M. </a:t>
            </a:r>
            <a:r>
              <a:rPr lang="en-US" dirty="0" err="1"/>
              <a:t>Wehner</a:t>
            </a:r>
            <a:r>
              <a:rPr lang="en-US" dirty="0"/>
              <a:t> (2018). Quantifying statistical uncertainty in the attribution of human influence on severe weather. </a:t>
            </a:r>
            <a:r>
              <a:rPr lang="en-US" i="1" dirty="0"/>
              <a:t>Weather and Climate </a:t>
            </a:r>
            <a:r>
              <a:rPr lang="en-US" i="1" dirty="0" smtClean="0"/>
              <a:t>Extremes</a:t>
            </a:r>
            <a:r>
              <a:rPr lang="en-US" dirty="0" smtClean="0"/>
              <a:t>. </a:t>
            </a:r>
            <a:r>
              <a:rPr lang="en-US" dirty="0"/>
              <a:t>DOI: </a:t>
            </a:r>
            <a:r>
              <a:rPr lang="en-US" dirty="0" smtClean="0"/>
              <a:t>10.1016/j.wace.2018.01.002 </a:t>
            </a:r>
            <a:endParaRPr lang="en-US" dirty="0"/>
          </a:p>
          <a:p>
            <a:endParaRPr lang="en-US" dirty="0"/>
          </a:p>
        </p:txBody>
      </p:sp>
      <p:sp>
        <p:nvSpPr>
          <p:cNvPr id="11" name="Text Placeholder 10"/>
          <p:cNvSpPr>
            <a:spLocks noGrp="1"/>
          </p:cNvSpPr>
          <p:nvPr>
            <p:ph type="body" sz="quarter" idx="30"/>
          </p:nvPr>
        </p:nvSpPr>
        <p:spPr/>
        <p:txBody>
          <a:bodyPr/>
          <a:lstStyle/>
          <a:p>
            <a:r>
              <a:rPr lang="en-US" dirty="0"/>
              <a:t>This work considers how best to use statistical methods to assess human influence on severe weather when climate scientists use global climate models to estimate probabilities of severe weather with and without human </a:t>
            </a:r>
            <a:r>
              <a:rPr lang="en-US" dirty="0" smtClean="0"/>
              <a:t>influence.</a:t>
            </a:r>
            <a:endParaRPr lang="en-US" dirty="0"/>
          </a:p>
          <a:p>
            <a:endParaRPr lang="en-US" dirty="0"/>
          </a:p>
        </p:txBody>
      </p:sp>
      <p:sp>
        <p:nvSpPr>
          <p:cNvPr id="13" name="Text Placeholder 12"/>
          <p:cNvSpPr>
            <a:spLocks noGrp="1"/>
          </p:cNvSpPr>
          <p:nvPr>
            <p:ph type="body" sz="quarter" idx="34"/>
          </p:nvPr>
        </p:nvSpPr>
        <p:spPr/>
        <p:txBody>
          <a:bodyPr/>
          <a:lstStyle/>
          <a:p>
            <a:r>
              <a:rPr lang="en-US" dirty="0" smtClean="0"/>
              <a:t>This </a:t>
            </a:r>
            <a:r>
              <a:rPr lang="en-US" dirty="0"/>
              <a:t>work provides guidance to climate scientists in choosing a good statistical method when assessing human influence on extreme weather and provides user-friendly software for using these statistical methods. </a:t>
            </a:r>
          </a:p>
          <a:p>
            <a:endParaRPr lang="en-US" dirty="0"/>
          </a:p>
        </p:txBody>
      </p:sp>
      <p:sp>
        <p:nvSpPr>
          <p:cNvPr id="14" name="Text Placeholder 13"/>
          <p:cNvSpPr>
            <a:spLocks noGrp="1"/>
          </p:cNvSpPr>
          <p:nvPr>
            <p:ph type="body" sz="quarter" idx="35"/>
          </p:nvPr>
        </p:nvSpPr>
        <p:spPr>
          <a:xfrm>
            <a:off x="3387840" y="4348471"/>
            <a:ext cx="5786275" cy="2034041"/>
          </a:xfrm>
        </p:spPr>
        <p:txBody>
          <a:bodyPr>
            <a:normAutofit/>
          </a:bodyPr>
          <a:lstStyle/>
          <a:p>
            <a:r>
              <a:rPr lang="en-US" dirty="0" smtClean="0"/>
              <a:t>Surveyed methods used by climate scientists and appropriate methods in the statistical and biomedical literature</a:t>
            </a:r>
          </a:p>
          <a:p>
            <a:r>
              <a:rPr lang="en-US" dirty="0" smtClean="0"/>
              <a:t>Evaluated methods based on first principles and statistical simulations </a:t>
            </a:r>
          </a:p>
          <a:p>
            <a:r>
              <a:rPr lang="en-US" dirty="0" smtClean="0"/>
              <a:t>Demonstrated performance in the Texas drought/heatwave of summer 2011</a:t>
            </a:r>
            <a:endParaRPr lang="en-US"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32" y="1125320"/>
            <a:ext cx="3327899" cy="2662319"/>
          </a:xfrm>
          <a:prstGeom prst="rect">
            <a:avLst/>
          </a:prstGeom>
        </p:spPr>
      </p:pic>
      <p:sp>
        <p:nvSpPr>
          <p:cNvPr id="16" name="TextBox 15"/>
          <p:cNvSpPr txBox="1"/>
          <p:nvPr/>
        </p:nvSpPr>
        <p:spPr>
          <a:xfrm>
            <a:off x="243840" y="4047744"/>
            <a:ext cx="2950464" cy="1384995"/>
          </a:xfrm>
          <a:prstGeom prst="rect">
            <a:avLst/>
          </a:prstGeom>
          <a:noFill/>
        </p:spPr>
        <p:txBody>
          <a:bodyPr wrap="square" rtlCol="0">
            <a:spAutoFit/>
          </a:bodyPr>
          <a:lstStyle/>
          <a:p>
            <a:r>
              <a:rPr lang="en-US" sz="1400" dirty="0" smtClean="0">
                <a:latin typeface="Arial" charset="0"/>
              </a:rPr>
              <a:t>Estimate of the risk ratio (with uncertainty) for lack of precipitation during the Texas heatwave/drought of 2011 using various state-of-the-art statistical methods proposed in this work.</a:t>
            </a:r>
            <a:endParaRPr lang="en-US" sz="1400" dirty="0">
              <a:latin typeface="Arial" charset="0"/>
            </a:endParaRPr>
          </a:p>
        </p:txBody>
      </p:sp>
    </p:spTree>
    <p:extLst>
      <p:ext uri="{BB962C8B-B14F-4D97-AF65-F5344CB8AC3E}">
        <p14:creationId xmlns:p14="http://schemas.microsoft.com/office/powerpoint/2010/main" val="2093965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Horizonal Img_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1936</TotalTime>
  <Words>176</Words>
  <Application>Microsoft Office PowerPoint</Application>
  <PresentationFormat>On-screen Show (4:3)</PresentationFormat>
  <Paragraphs>8</Paragraphs>
  <Slides>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Other EESA Highlights (not DOE-SC)</vt:lpstr>
      <vt:lpstr>DOE-SC EESA Highlights</vt:lpstr>
      <vt:lpstr>Horizonal Img_DOE-SC EESA Highlights</vt:lpstr>
      <vt:lpstr>Evaluating and Improving Statistical Methods Used to Assess Human Influence on Severe Weather </vt:lpstr>
    </vt:vector>
  </TitlesOfParts>
  <Company>LBNL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Wasem, Michael</cp:lastModifiedBy>
  <cp:revision>93</cp:revision>
  <dcterms:created xsi:type="dcterms:W3CDTF">2016-02-10T19:06:12Z</dcterms:created>
  <dcterms:modified xsi:type="dcterms:W3CDTF">2018-04-09T16:13:47Z</dcterms:modified>
</cp:coreProperties>
</file>