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985000" cy="9283700"/>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883" autoAdjust="0"/>
  </p:normalViewPr>
  <p:slideViewPr>
    <p:cSldViewPr>
      <p:cViewPr varScale="1">
        <p:scale>
          <a:sx n="66" d="100"/>
          <a:sy n="66" d="100"/>
        </p:scale>
        <p:origin x="-98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wrap="square" lIns="92958" tIns="46479" rIns="92958" bIns="46479" numCol="1" anchor="t" anchorCtr="0" compatLnSpc="1">
            <a:prstTxWarp prst="textNoShape">
              <a:avLst/>
            </a:prstTxWarp>
          </a:bodyPr>
          <a:lstStyle>
            <a:lvl1pPr algn="r" eaLnBrk="1" hangingPunct="1">
              <a:defRPr sz="1200" smtClean="0">
                <a:cs typeface="Arial" charset="0"/>
              </a:defRPr>
            </a:lvl1pPr>
          </a:lstStyle>
          <a:p>
            <a:pPr>
              <a:defRPr/>
            </a:pPr>
            <a:fld id="{F07B48E2-4DA2-E942-9D05-04B0295D02F4}" type="datetimeFigureOut">
              <a:rPr lang="en-US"/>
              <a:pPr>
                <a:defRPr/>
              </a:pPr>
              <a:t>11/17/2016</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smtClean="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eaLnBrk="1" hangingPunct="1">
              <a:defRPr sz="1200" smtClean="0">
                <a:cs typeface="Arial" charset="0"/>
              </a:defRPr>
            </a:lvl1pPr>
          </a:lstStyle>
          <a:p>
            <a:pPr>
              <a:defRPr/>
            </a:pPr>
            <a:fld id="{5D22C629-2696-D444-93E6-E067381BB9D3}" type="slidenum">
              <a:rPr lang="en-US"/>
              <a:pPr>
                <a:defRPr/>
              </a:pPr>
              <a:t>‹#›</a:t>
            </a:fld>
            <a:endParaRPr lang="en-US"/>
          </a:p>
        </p:txBody>
      </p:sp>
    </p:spTree>
    <p:extLst>
      <p:ext uri="{BB962C8B-B14F-4D97-AF65-F5344CB8AC3E}">
        <p14:creationId xmlns:p14="http://schemas.microsoft.com/office/powerpoint/2010/main" val="3018435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fld id="{F8836D93-E32D-D148-9FE6-3A1D251F10A2}" type="slidenum">
              <a:rPr lang="en-US" sz="1200"/>
              <a:pPr/>
              <a:t>1</a:t>
            </a:fld>
            <a:endParaRPr lang="en-US" sz="1200"/>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dirty="0" smtClean="0">
                <a:latin typeface="Calibri" charset="0"/>
              </a:rPr>
              <a:t>http://www.pnnl.gov/science/highlights/highlights.asp?division=749</a:t>
            </a:r>
            <a:endParaRPr lang="en-US" sz="1000" dirty="0" smtClean="0">
              <a:latin typeface="+mn-lt"/>
            </a:endParaRPr>
          </a:p>
          <a:p>
            <a:pPr marL="0" marR="0" indent="0" algn="l" defTabSz="914400" rtl="0" eaLnBrk="1" fontAlgn="base" latinLnBrk="0" hangingPunct="1">
              <a:lnSpc>
                <a:spcPct val="100000"/>
              </a:lnSpc>
              <a:spcBef>
                <a:spcPct val="0"/>
              </a:spcBef>
              <a:spcAft>
                <a:spcPct val="0"/>
              </a:spcAft>
              <a:buClrTx/>
              <a:buSzTx/>
              <a:buFontTx/>
              <a:buNone/>
              <a:tabLst/>
              <a:defRPr/>
            </a:pPr>
            <a:endParaRPr lang="en-US" sz="1000" dirty="0" smtClean="0">
              <a:latin typeface="+mn-lt"/>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000" dirty="0" smtClean="0">
                <a:latin typeface="+mn-lt"/>
              </a:rPr>
              <a:t>Ovchinnikov M, K-S Lim, VE Larson, M Wong, K Thayer-Calder, and SJ Ghan. 2016. “Vertical overlap of probability density functions of cloud and precipitation hydrometeors.” </a:t>
            </a:r>
            <a:r>
              <a:rPr lang="en-US" sz="1000" i="1" dirty="0" smtClean="0">
                <a:latin typeface="+mn-lt"/>
              </a:rPr>
              <a:t>Journal of Geophysical Research: Atmospheres</a:t>
            </a:r>
            <a:r>
              <a:rPr lang="en-US" sz="1000" dirty="0" smtClean="0">
                <a:latin typeface="+mn-lt"/>
              </a:rPr>
              <a:t>, </a:t>
            </a:r>
            <a:r>
              <a:rPr lang="en-US" sz="1000" smtClean="0">
                <a:latin typeface="+mn-lt"/>
              </a:rPr>
              <a:t>early view online</a:t>
            </a:r>
            <a:r>
              <a:rPr lang="en-US" sz="1000" dirty="0" smtClean="0">
                <a:latin typeface="+mn-lt"/>
              </a:rPr>
              <a:t>. DOI: 10.1002/2016JD025158 </a:t>
            </a:r>
          </a:p>
          <a:p>
            <a:pPr eaLnBrk="1" hangingPunct="1">
              <a:spcBef>
                <a:spcPct val="0"/>
              </a:spcBef>
            </a:pPr>
            <a:endParaRPr lang="en-US" sz="1000" b="1" dirty="0" smtClean="0">
              <a:latin typeface="+mn-lt"/>
            </a:endParaRPr>
          </a:p>
          <a:p>
            <a:pPr marL="0" marR="0" indent="0" algn="l" defTabSz="914400" rtl="0" eaLnBrk="1" fontAlgn="base" latinLnBrk="0" hangingPunct="1">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ＭＳ Ｐゴシック" charset="0"/>
                <a:cs typeface="ＭＳ Ｐゴシック" charset="0"/>
              </a:rPr>
              <a:t>Summary:</a:t>
            </a:r>
            <a:r>
              <a:rPr lang="en-US" sz="1200" kern="1200" baseline="0" dirty="0" smtClean="0">
                <a:solidFill>
                  <a:schemeClr val="tx1"/>
                </a:solidFill>
                <a:effectLst/>
                <a:latin typeface="+mn-lt"/>
                <a:ea typeface="ＭＳ Ｐゴシック" charset="0"/>
                <a:cs typeface="ＭＳ Ｐゴシック" charset="0"/>
              </a:rPr>
              <a:t> </a:t>
            </a:r>
            <a:r>
              <a:rPr lang="en-US" sz="1200" kern="1200" dirty="0" smtClean="0">
                <a:solidFill>
                  <a:schemeClr val="tx1"/>
                </a:solidFill>
                <a:effectLst/>
                <a:latin typeface="+mn-lt"/>
                <a:ea typeface="ＭＳ Ｐゴシック" charset="0"/>
                <a:cs typeface="ＭＳ Ｐゴシック" charset="0"/>
              </a:rPr>
              <a:t>Cumulus towers, those tall storm-forming clouds, and rain shafts are familiar examples of coherent vertical structures in clouds and precipitation, but current models don’t represent them well. This new study found that incorporating more information about the water/ice particles can improve how global climate models represent these structures statistically without having to resolve individual cloud elements. Coarse-resolution climate models increasingly rely on probability density functions (PDFs) to represent an unresolved horizontal variability of clouds and precipitation. A separate treatment, called a PDF overlap assumption, is required to draw representative vertical profiles from these distributions. To model precipitation formation and transfer of solar and thermal radiation in the cloudy atmosphere, these profiles are needed for all hydrometeor (water/ice particle) types predicted by the model. Using detailed numerical simulations which explicitly represent the 3D structure of cloud and precipitation fields, Department of Energy scientists at Pacific Northwest National Laboratory led a team that showed the PDF overlap varies significantly between different hydrometeor types—a distinction not reflected in the current model formulation. Specifically, they found that faster falling raindrops and graupel (soft hail) particles exhibit significantly higher coherence in their vertical distributions than slow falling cloud droplets and ice crystals. The study suggests that to improve the PDF overlap’s representation of vertical structures, the PDF correlations need to depend on the hydrometeor properties, such as fall speeds, in addition to the currently implemented dependency on the convection strength. A more realistic vertical structure of various hydrometeor—airborne cloud water and ice—distributions is needed to accurately model precipitation and radiation processes. This work improves upon current methods and will advance model accuracy.</a:t>
            </a:r>
          </a:p>
          <a:p>
            <a:pPr eaLnBrk="1" hangingPunct="1">
              <a:spcBef>
                <a:spcPct val="0"/>
              </a:spcBef>
            </a:pPr>
            <a:endParaRPr lang="en-US" sz="1000" dirty="0" smtClean="0">
              <a:latin typeface="Calibri" charset="0"/>
            </a:endParaRPr>
          </a:p>
          <a:p>
            <a:pPr eaLnBrk="1" hangingPunct="1">
              <a:spcBef>
                <a:spcPct val="0"/>
              </a:spcBef>
            </a:pPr>
            <a:endParaRPr lang="en-US" sz="1000" dirty="0">
              <a:latin typeface="Calibri" charset="0"/>
            </a:endParaRPr>
          </a:p>
        </p:txBody>
      </p:sp>
    </p:spTree>
    <p:extLst>
      <p:ext uri="{BB962C8B-B14F-4D97-AF65-F5344CB8AC3E}">
        <p14:creationId xmlns:p14="http://schemas.microsoft.com/office/powerpoint/2010/main" val="2064828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705CDA2-9382-DF4B-B65C-C315A83688D8}" type="datetimeFigureOut">
              <a:rPr lang="en-US"/>
              <a:pPr>
                <a:defRPr/>
              </a:pPr>
              <a:t>11/17/2016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A66754-DE92-5A46-8593-9469F2643E5C}" type="slidenum">
              <a:rPr lang="en-US"/>
              <a:pPr>
                <a:defRPr/>
              </a:pPr>
              <a:t>‹#›</a:t>
            </a:fld>
            <a:endParaRPr lang="en-US"/>
          </a:p>
        </p:txBody>
      </p:sp>
    </p:spTree>
    <p:extLst>
      <p:ext uri="{BB962C8B-B14F-4D97-AF65-F5344CB8AC3E}">
        <p14:creationId xmlns:p14="http://schemas.microsoft.com/office/powerpoint/2010/main" val="1145473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4EA334-7032-6F4B-904D-BAD57D29F165}" type="datetimeFigureOut">
              <a:rPr lang="en-US"/>
              <a:pPr>
                <a:defRPr/>
              </a:pPr>
              <a:t>11/17/2016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B49BF4-CB0C-324F-861F-F9A7E95A6ACF}" type="slidenum">
              <a:rPr lang="en-US"/>
              <a:pPr>
                <a:defRPr/>
              </a:pPr>
              <a:t>‹#›</a:t>
            </a:fld>
            <a:endParaRPr lang="en-US"/>
          </a:p>
        </p:txBody>
      </p:sp>
    </p:spTree>
    <p:extLst>
      <p:ext uri="{BB962C8B-B14F-4D97-AF65-F5344CB8AC3E}">
        <p14:creationId xmlns:p14="http://schemas.microsoft.com/office/powerpoint/2010/main" val="251193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8A7845A-C963-9047-BDCC-633739B3EA21}" type="datetimeFigureOut">
              <a:rPr lang="en-US"/>
              <a:pPr>
                <a:defRPr/>
              </a:pPr>
              <a:t>11/17/2016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A98EC6-3E2A-774F-98D3-0C9E671B6B75}" type="slidenum">
              <a:rPr lang="en-US"/>
              <a:pPr>
                <a:defRPr/>
              </a:pPr>
              <a:t>‹#›</a:t>
            </a:fld>
            <a:endParaRPr lang="en-US"/>
          </a:p>
        </p:txBody>
      </p:sp>
    </p:spTree>
    <p:extLst>
      <p:ext uri="{BB962C8B-B14F-4D97-AF65-F5344CB8AC3E}">
        <p14:creationId xmlns:p14="http://schemas.microsoft.com/office/powerpoint/2010/main" val="3420916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2662486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E8DABB3-89DC-C147-80B6-F1D028BC4559}" type="datetimeFigureOut">
              <a:rPr lang="en-US"/>
              <a:pPr>
                <a:defRPr/>
              </a:pPr>
              <a:t>11/17/2016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DC9314-0970-1345-BD6B-0F48E12F6AE0}" type="slidenum">
              <a:rPr lang="en-US"/>
              <a:pPr>
                <a:defRPr/>
              </a:pPr>
              <a:t>‹#›</a:t>
            </a:fld>
            <a:endParaRPr lang="en-US"/>
          </a:p>
        </p:txBody>
      </p:sp>
    </p:spTree>
    <p:extLst>
      <p:ext uri="{BB962C8B-B14F-4D97-AF65-F5344CB8AC3E}">
        <p14:creationId xmlns:p14="http://schemas.microsoft.com/office/powerpoint/2010/main" val="3483922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8426E71-921F-4945-BA10-D8AB048A2DB4}" type="datetimeFigureOut">
              <a:rPr lang="en-US"/>
              <a:pPr>
                <a:defRPr/>
              </a:pPr>
              <a:t>11/17/2016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F31D12-11D5-9648-BB0E-CED263E2C6AB}" type="slidenum">
              <a:rPr lang="en-US"/>
              <a:pPr>
                <a:defRPr/>
              </a:pPr>
              <a:t>‹#›</a:t>
            </a:fld>
            <a:endParaRPr lang="en-US"/>
          </a:p>
        </p:txBody>
      </p:sp>
    </p:spTree>
    <p:extLst>
      <p:ext uri="{BB962C8B-B14F-4D97-AF65-F5344CB8AC3E}">
        <p14:creationId xmlns:p14="http://schemas.microsoft.com/office/powerpoint/2010/main" val="1436096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D19B21E-14E3-5E44-A4AC-6D5262AE81EC}" type="datetimeFigureOut">
              <a:rPr lang="en-US"/>
              <a:pPr>
                <a:defRPr/>
              </a:pPr>
              <a:t>11/17/2016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4D2620-E929-AD41-B3B5-8A64D064826F}" type="slidenum">
              <a:rPr lang="en-US"/>
              <a:pPr>
                <a:defRPr/>
              </a:pPr>
              <a:t>‹#›</a:t>
            </a:fld>
            <a:endParaRPr lang="en-US"/>
          </a:p>
        </p:txBody>
      </p:sp>
    </p:spTree>
    <p:extLst>
      <p:ext uri="{BB962C8B-B14F-4D97-AF65-F5344CB8AC3E}">
        <p14:creationId xmlns:p14="http://schemas.microsoft.com/office/powerpoint/2010/main" val="1772565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1B10F52-70D9-764B-BDED-E515A4D46607}" type="datetimeFigureOut">
              <a:rPr lang="en-US"/>
              <a:pPr>
                <a:defRPr/>
              </a:pPr>
              <a:t>11/17/2016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83599E6-1742-D74F-9759-AFB0E40A598A}" type="slidenum">
              <a:rPr lang="en-US"/>
              <a:pPr>
                <a:defRPr/>
              </a:pPr>
              <a:t>‹#›</a:t>
            </a:fld>
            <a:endParaRPr lang="en-US"/>
          </a:p>
        </p:txBody>
      </p:sp>
    </p:spTree>
    <p:extLst>
      <p:ext uri="{BB962C8B-B14F-4D97-AF65-F5344CB8AC3E}">
        <p14:creationId xmlns:p14="http://schemas.microsoft.com/office/powerpoint/2010/main" val="2881732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FFCD8F0-171D-4544-8083-E1AE4806AE52}" type="datetimeFigureOut">
              <a:rPr lang="en-US"/>
              <a:pPr>
                <a:defRPr/>
              </a:pPr>
              <a:t>11/17/2016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AE9DCB-DF8B-7E43-B0D2-7E0E9EE5CD3C}" type="slidenum">
              <a:rPr lang="en-US"/>
              <a:pPr>
                <a:defRPr/>
              </a:pPr>
              <a:t>‹#›</a:t>
            </a:fld>
            <a:endParaRPr lang="en-US"/>
          </a:p>
        </p:txBody>
      </p:sp>
    </p:spTree>
    <p:extLst>
      <p:ext uri="{BB962C8B-B14F-4D97-AF65-F5344CB8AC3E}">
        <p14:creationId xmlns:p14="http://schemas.microsoft.com/office/powerpoint/2010/main" val="331452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92A6C1-C14F-0F49-884C-9CF0E795C425}" type="datetimeFigureOut">
              <a:rPr lang="en-US"/>
              <a:pPr>
                <a:defRPr/>
              </a:pPr>
              <a:t>11/17/2016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3D9BD38-47A5-7D42-AE03-52BF819206F0}" type="slidenum">
              <a:rPr lang="en-US"/>
              <a:pPr>
                <a:defRPr/>
              </a:pPr>
              <a:t>‹#›</a:t>
            </a:fld>
            <a:endParaRPr lang="en-US"/>
          </a:p>
        </p:txBody>
      </p:sp>
    </p:spTree>
    <p:extLst>
      <p:ext uri="{BB962C8B-B14F-4D97-AF65-F5344CB8AC3E}">
        <p14:creationId xmlns:p14="http://schemas.microsoft.com/office/powerpoint/2010/main" val="422264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049A044-9B39-A948-A797-EDC23B99272C}" type="datetimeFigureOut">
              <a:rPr lang="en-US"/>
              <a:pPr>
                <a:defRPr/>
              </a:pPr>
              <a:t>11/17/2016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02BAB70-C67A-E643-9EA8-A80A4E28B3C5}" type="slidenum">
              <a:rPr lang="en-US"/>
              <a:pPr>
                <a:defRPr/>
              </a:pPr>
              <a:t>‹#›</a:t>
            </a:fld>
            <a:endParaRPr lang="en-US"/>
          </a:p>
        </p:txBody>
      </p:sp>
    </p:spTree>
    <p:extLst>
      <p:ext uri="{BB962C8B-B14F-4D97-AF65-F5344CB8AC3E}">
        <p14:creationId xmlns:p14="http://schemas.microsoft.com/office/powerpoint/2010/main" val="351453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3F3742-55E4-3642-ADCB-049A80C14776}" type="datetimeFigureOut">
              <a:rPr lang="en-US"/>
              <a:pPr>
                <a:defRPr/>
              </a:pPr>
              <a:t>11/17/2016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AB8E990-4CB1-EC48-A868-EA0F65A29DC4}" type="slidenum">
              <a:rPr lang="en-US"/>
              <a:pPr>
                <a:defRPr/>
              </a:pPr>
              <a:t>‹#›</a:t>
            </a:fld>
            <a:endParaRPr lang="en-US"/>
          </a:p>
        </p:txBody>
      </p:sp>
    </p:spTree>
    <p:extLst>
      <p:ext uri="{BB962C8B-B14F-4D97-AF65-F5344CB8AC3E}">
        <p14:creationId xmlns:p14="http://schemas.microsoft.com/office/powerpoint/2010/main" val="310142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cs typeface="Arial" charset="0"/>
              </a:defRPr>
            </a:lvl1pPr>
          </a:lstStyle>
          <a:p>
            <a:pPr>
              <a:defRPr/>
            </a:pPr>
            <a:fld id="{C6C5D211-5AA5-E445-BED5-5D708525113C}" type="datetimeFigureOut">
              <a:rPr lang="en-US"/>
              <a:pPr>
                <a:defRPr/>
              </a:pPr>
              <a:t>11/17/2016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cs typeface="Arial" charset="0"/>
              </a:defRPr>
            </a:lvl1pPr>
          </a:lstStyle>
          <a:p>
            <a:pPr>
              <a:defRPr/>
            </a:pPr>
            <a:fld id="{40356EB7-D6AF-2B43-AD99-46305FF62F5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eaLnBrk="1" hangingPunct="1">
              <a:spcBef>
                <a:spcPct val="15000"/>
              </a:spcBef>
            </a:pPr>
            <a:endParaRPr lang="en-US" sz="1600"/>
          </a:p>
        </p:txBody>
      </p:sp>
      <p:sp>
        <p:nvSpPr>
          <p:cNvPr id="3075" name="Rectangle 4"/>
          <p:cNvSpPr>
            <a:spLocks noChangeArrowheads="1"/>
          </p:cNvSpPr>
          <p:nvPr/>
        </p:nvSpPr>
        <p:spPr bwMode="auto">
          <a:xfrm>
            <a:off x="174171" y="1219200"/>
            <a:ext cx="3429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eaLnBrk="1" hangingPunct="1">
              <a:spcBef>
                <a:spcPct val="15000"/>
              </a:spcBef>
              <a:defRPr/>
            </a:pPr>
            <a:r>
              <a:rPr lang="en-US" b="1" dirty="0">
                <a:latin typeface="Calibri" panose="020F0502020204030204" pitchFamily="34" charset="0"/>
                <a:ea typeface="+mn-ea"/>
                <a:cs typeface="Arial" panose="020B0604020202020204" pitchFamily="34" charset="0"/>
              </a:rPr>
              <a:t>Objective</a:t>
            </a:r>
          </a:p>
          <a:p>
            <a:pPr marL="285750" indent="-285750" eaLnBrk="1" hangingPunct="1">
              <a:spcBef>
                <a:spcPct val="15000"/>
              </a:spcBef>
              <a:buFont typeface="Arial" pitchFamily="34" charset="0"/>
              <a:buChar char="●"/>
              <a:defRPr/>
            </a:pPr>
            <a:r>
              <a:rPr lang="en-US" sz="1600" dirty="0" smtClean="0">
                <a:latin typeface="Calibri" panose="020F0502020204030204" pitchFamily="34" charset="0"/>
                <a:ea typeface="+mn-ea"/>
                <a:cs typeface="Arial" panose="020B0604020202020204" pitchFamily="34" charset="0"/>
              </a:rPr>
              <a:t>Evaluate and improve assumptions used in current GCMs to construct vertical profiles of microphysics properties of unresolved clouds</a:t>
            </a:r>
            <a:endParaRPr lang="en-US" sz="1600" dirty="0">
              <a:latin typeface="Calibri" panose="020F0502020204030204" pitchFamily="34" charset="0"/>
              <a:ea typeface="+mn-ea"/>
              <a:cs typeface="Arial" panose="020B0604020202020204" pitchFamily="34" charset="0"/>
            </a:endParaRPr>
          </a:p>
          <a:p>
            <a:pPr marL="231775" indent="-231775" algn="ctr" eaLnBrk="1" hangingPunct="1">
              <a:spcBef>
                <a:spcPct val="15000"/>
              </a:spcBef>
              <a:defRPr/>
            </a:pPr>
            <a:r>
              <a:rPr lang="en-US" b="1" dirty="0">
                <a:latin typeface="Calibri" panose="020F0502020204030204" pitchFamily="34" charset="0"/>
                <a:ea typeface="+mn-ea"/>
                <a:cs typeface="Arial" panose="020B0604020202020204" pitchFamily="34" charset="0"/>
              </a:rPr>
              <a:t>Approach</a:t>
            </a:r>
            <a:endParaRPr lang="en-US" sz="1600" b="1" dirty="0">
              <a:latin typeface="Calibri" panose="020F0502020204030204" pitchFamily="34" charset="0"/>
              <a:ea typeface="+mn-ea"/>
              <a:cs typeface="Arial" panose="020B0604020202020204" pitchFamily="34" charset="0"/>
            </a:endParaRPr>
          </a:p>
          <a:p>
            <a:pPr marL="285750" indent="-285750" eaLnBrk="1" hangingPunct="1">
              <a:spcBef>
                <a:spcPct val="15000"/>
              </a:spcBef>
              <a:buFont typeface="Arial" pitchFamily="34" charset="0"/>
              <a:buChar char="●"/>
              <a:defRPr/>
            </a:pPr>
            <a:r>
              <a:rPr lang="en-US" sz="1600" dirty="0">
                <a:latin typeface="Calibri" panose="020F0502020204030204" pitchFamily="34" charset="0"/>
                <a:ea typeface="+mn-ea"/>
                <a:cs typeface="Arial" panose="020B0604020202020204" pitchFamily="34" charset="0"/>
              </a:rPr>
              <a:t>U</a:t>
            </a:r>
            <a:r>
              <a:rPr lang="en-US" sz="1600" dirty="0" smtClean="0">
                <a:latin typeface="Calibri" panose="020F0502020204030204" pitchFamily="34" charset="0"/>
                <a:ea typeface="+mn-ea"/>
                <a:cs typeface="Arial" panose="020B0604020202020204" pitchFamily="34" charset="0"/>
              </a:rPr>
              <a:t>se</a:t>
            </a:r>
            <a:r>
              <a:rPr lang="en-US" sz="1600" dirty="0">
                <a:latin typeface="Calibri" panose="020F0502020204030204" pitchFamily="34" charset="0"/>
                <a:ea typeface="+mn-ea"/>
                <a:cs typeface="Arial" panose="020B0604020202020204" pitchFamily="34" charset="0"/>
              </a:rPr>
              <a:t> cloud-</a:t>
            </a:r>
            <a:r>
              <a:rPr lang="en-US" sz="1600" dirty="0" smtClean="0">
                <a:latin typeface="Calibri" panose="020F0502020204030204" pitchFamily="34" charset="0"/>
                <a:ea typeface="+mn-ea"/>
                <a:cs typeface="Arial" panose="020B0604020202020204" pitchFamily="34" charset="0"/>
              </a:rPr>
              <a:t>resolving simulations </a:t>
            </a:r>
            <a:r>
              <a:rPr lang="en-US" sz="1600" dirty="0">
                <a:latin typeface="Calibri" panose="020F0502020204030204" pitchFamily="34" charset="0"/>
                <a:ea typeface="+mn-ea"/>
                <a:cs typeface="Arial" panose="020B0604020202020204" pitchFamily="34" charset="0"/>
              </a:rPr>
              <a:t>to examine the vertical structure of clouds and </a:t>
            </a:r>
            <a:r>
              <a:rPr lang="en-US" sz="1600" dirty="0" smtClean="0">
                <a:latin typeface="Calibri" panose="020F0502020204030204" pitchFamily="34" charset="0"/>
                <a:ea typeface="+mn-ea"/>
                <a:cs typeface="Arial" panose="020B0604020202020204" pitchFamily="34" charset="0"/>
              </a:rPr>
              <a:t>precipitation in terms of vertical coherency of statistical distributions at various levels </a:t>
            </a:r>
          </a:p>
          <a:p>
            <a:pPr marL="285750" indent="-285750" eaLnBrk="1" hangingPunct="1">
              <a:spcBef>
                <a:spcPct val="15000"/>
              </a:spcBef>
              <a:buFont typeface="Arial" pitchFamily="34" charset="0"/>
              <a:buChar char="●"/>
              <a:defRPr/>
            </a:pPr>
            <a:r>
              <a:rPr lang="en-US" sz="1600" dirty="0" smtClean="0">
                <a:latin typeface="Calibri" panose="020F0502020204030204" pitchFamily="34" charset="0"/>
                <a:ea typeface="+mn-ea"/>
                <a:cs typeface="Arial" panose="020B0604020202020204" pitchFamily="34" charset="0"/>
              </a:rPr>
              <a:t>Evaluate global </a:t>
            </a:r>
            <a:r>
              <a:rPr lang="en-US" sz="1600" dirty="0">
                <a:latin typeface="Calibri" panose="020F0502020204030204" pitchFamily="34" charset="0"/>
                <a:ea typeface="+mn-ea"/>
                <a:cs typeface="Arial" panose="020B0604020202020204" pitchFamily="34" charset="0"/>
              </a:rPr>
              <a:t>climate </a:t>
            </a:r>
            <a:r>
              <a:rPr lang="en-US" sz="1600" dirty="0" smtClean="0">
                <a:latin typeface="Calibri" panose="020F0502020204030204" pitchFamily="34" charset="0"/>
                <a:ea typeface="+mn-ea"/>
                <a:cs typeface="Arial" panose="020B0604020202020204" pitchFamily="34" charset="0"/>
              </a:rPr>
              <a:t>model representation of overlapping </a:t>
            </a:r>
            <a:r>
              <a:rPr lang="en-US" sz="1600" dirty="0">
                <a:latin typeface="Calibri" panose="020F0502020204030204" pitchFamily="34" charset="0"/>
                <a:ea typeface="+mn-ea"/>
                <a:cs typeface="Arial" panose="020B0604020202020204" pitchFamily="34" charset="0"/>
              </a:rPr>
              <a:t>probability density functions (PDF</a:t>
            </a:r>
            <a:r>
              <a:rPr lang="en-US" sz="1600" dirty="0" smtClean="0">
                <a:latin typeface="Calibri" panose="020F0502020204030204" pitchFamily="34" charset="0"/>
                <a:ea typeface="+mn-ea"/>
                <a:cs typeface="Arial" panose="020B0604020202020204" pitchFamily="34" charset="0"/>
              </a:rPr>
              <a:t>) against explicitly resolved 3D cloud and precipitation structure in high-resolution simulations </a:t>
            </a:r>
            <a:endParaRPr lang="en-US" sz="1600" dirty="0">
              <a:latin typeface="Calibri" panose="020F0502020204030204" pitchFamily="34" charset="0"/>
              <a:ea typeface="+mn-ea"/>
              <a:cs typeface="Arial" panose="020B0604020202020204" pitchFamily="34" charset="0"/>
            </a:endParaRPr>
          </a:p>
        </p:txBody>
      </p:sp>
      <p:sp>
        <p:nvSpPr>
          <p:cNvPr id="3076" name="Rectangle 5"/>
          <p:cNvSpPr>
            <a:spLocks noChangeArrowheads="1"/>
          </p:cNvSpPr>
          <p:nvPr/>
        </p:nvSpPr>
        <p:spPr bwMode="auto">
          <a:xfrm>
            <a:off x="152400" y="112713"/>
            <a:ext cx="8839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defRPr/>
            </a:pPr>
            <a:r>
              <a:rPr lang="en-US" sz="3000" b="1" dirty="0" smtClean="0">
                <a:latin typeface="+mn-lt"/>
                <a:ea typeface="+mn-ea"/>
                <a:cs typeface="Arial" panose="020B0604020202020204" pitchFamily="34" charset="0"/>
              </a:rPr>
              <a:t>Resolving </a:t>
            </a:r>
            <a:r>
              <a:rPr lang="en-US" sz="3000" b="1" dirty="0">
                <a:latin typeface="+mn-lt"/>
                <a:ea typeface="+mn-ea"/>
                <a:cs typeface="Arial" panose="020B0604020202020204" pitchFamily="34" charset="0"/>
              </a:rPr>
              <a:t>the </a:t>
            </a:r>
            <a:r>
              <a:rPr lang="en-US" sz="3000" b="1" dirty="0" smtClean="0">
                <a:latin typeface="+mn-lt"/>
                <a:ea typeface="+mn-ea"/>
                <a:cs typeface="Arial" panose="020B0604020202020204" pitchFamily="34" charset="0"/>
              </a:rPr>
              <a:t>Unresolved: Improving a Statistical Representation of Vertical Structure of Subgrid Clouds</a:t>
            </a:r>
            <a:endParaRPr lang="en-US" sz="3000" b="1" dirty="0">
              <a:latin typeface="+mn-lt"/>
              <a:ea typeface="+mn-ea"/>
              <a:cs typeface="Arial" panose="020B0604020202020204" pitchFamily="34" charset="0"/>
            </a:endParaRPr>
          </a:p>
        </p:txBody>
      </p:sp>
      <p:sp>
        <p:nvSpPr>
          <p:cNvPr id="14340" name="Text Box 6"/>
          <p:cNvSpPr txBox="1">
            <a:spLocks noChangeArrowheads="1"/>
          </p:cNvSpPr>
          <p:nvPr/>
        </p:nvSpPr>
        <p:spPr bwMode="auto">
          <a:xfrm>
            <a:off x="195942" y="5766137"/>
            <a:ext cx="3407229" cy="10156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000" dirty="0" smtClean="0">
                <a:latin typeface="Arial" charset="0"/>
              </a:rPr>
              <a:t>Ovchinnikov M, K-S Lim, VE Larson, M Wong, K Thayer-Calder, and SJ Ghan. 2016. “Vertical overlap of probability density functions of cloud and precipitation hydrometeors.” </a:t>
            </a:r>
            <a:r>
              <a:rPr lang="en-US" sz="1000" i="1" dirty="0" smtClean="0">
                <a:latin typeface="Arial" charset="0"/>
              </a:rPr>
              <a:t>Journal of Geophysical Research: Atmospheres, accepted online</a:t>
            </a:r>
            <a:r>
              <a:rPr lang="en-US" sz="1000" dirty="0" smtClean="0">
                <a:latin typeface="Arial" charset="0"/>
              </a:rPr>
              <a:t>. DOI: 10.1002/2016JD025158 </a:t>
            </a:r>
            <a:endParaRPr lang="en-US" sz="1000" dirty="0">
              <a:latin typeface="Arial" charset="0"/>
            </a:endParaRPr>
          </a:p>
        </p:txBody>
      </p:sp>
      <p:sp>
        <p:nvSpPr>
          <p:cNvPr id="14341" name="TextBox 9"/>
          <p:cNvSpPr txBox="1">
            <a:spLocks noChangeArrowheads="1"/>
          </p:cNvSpPr>
          <p:nvPr/>
        </p:nvSpPr>
        <p:spPr bwMode="auto">
          <a:xfrm>
            <a:off x="7162800" y="1219200"/>
            <a:ext cx="18288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charset="0"/>
                <a:ea typeface="ＭＳ Ｐゴシック" charset="0"/>
                <a:cs typeface="ＭＳ Ｐゴシック" charset="0"/>
              </a:defRPr>
            </a:lvl1pPr>
            <a:lvl2pPr marL="742950" indent="-285750">
              <a:defRPr sz="2400">
                <a:solidFill>
                  <a:schemeClr val="tx1"/>
                </a:solidFill>
                <a:latin typeface="Calibri" charset="0"/>
                <a:ea typeface="ＭＳ Ｐゴシック" charset="0"/>
              </a:defRPr>
            </a:lvl2pPr>
            <a:lvl3pPr marL="1143000" indent="-228600">
              <a:defRPr sz="2400">
                <a:solidFill>
                  <a:schemeClr val="tx1"/>
                </a:solidFill>
                <a:latin typeface="Calibri" charset="0"/>
                <a:ea typeface="ＭＳ Ｐゴシック" charset="0"/>
              </a:defRPr>
            </a:lvl3pPr>
            <a:lvl4pPr marL="1600200" indent="-228600">
              <a:defRPr sz="2400">
                <a:solidFill>
                  <a:schemeClr val="tx1"/>
                </a:solidFill>
                <a:latin typeface="Calibri" charset="0"/>
                <a:ea typeface="ＭＳ Ｐゴシック" charset="0"/>
              </a:defRPr>
            </a:lvl4pPr>
            <a:lvl5pPr marL="2057400" indent="-22860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r>
              <a:rPr lang="en-US" sz="1400" b="1" dirty="0" smtClean="0">
                <a:solidFill>
                  <a:srgbClr val="0000FF"/>
                </a:solidFill>
                <a:latin typeface="+mn-lt"/>
              </a:rPr>
              <a:t>Precipitation fall streaks, such as those appearing in the lower part of the image, manifest a higher vertical coherence, or near maximum </a:t>
            </a:r>
            <a:r>
              <a:rPr lang="en-US" sz="1400" b="1" dirty="0" smtClean="0">
                <a:solidFill>
                  <a:srgbClr val="0000FF"/>
                </a:solidFill>
                <a:latin typeface="+mn-lt"/>
              </a:rPr>
              <a:t>PDF overlap</a:t>
            </a:r>
            <a:r>
              <a:rPr lang="en-US" sz="1400" b="1" dirty="0" smtClean="0">
                <a:solidFill>
                  <a:srgbClr val="0000FF"/>
                </a:solidFill>
                <a:latin typeface="+mn-lt"/>
              </a:rPr>
              <a:t>, of fast falling raindrops, while non-precipitating clouds have larger layer-to-layer variability, or a more </a:t>
            </a:r>
            <a:r>
              <a:rPr lang="en-US" sz="1400" b="1" smtClean="0">
                <a:solidFill>
                  <a:srgbClr val="0000FF"/>
                </a:solidFill>
                <a:latin typeface="+mn-lt"/>
              </a:rPr>
              <a:t>random </a:t>
            </a:r>
            <a:r>
              <a:rPr lang="en-US" sz="1400" b="1" smtClean="0">
                <a:solidFill>
                  <a:srgbClr val="0000FF"/>
                </a:solidFill>
                <a:latin typeface="+mn-lt"/>
              </a:rPr>
              <a:t>PDF overlap</a:t>
            </a:r>
            <a:r>
              <a:rPr lang="en-US" sz="1400" b="1" dirty="0" smtClean="0">
                <a:solidFill>
                  <a:srgbClr val="0000FF"/>
                </a:solidFill>
                <a:latin typeface="+mn-lt"/>
              </a:rPr>
              <a:t>. </a:t>
            </a:r>
            <a:endParaRPr lang="en-US" sz="1400" b="1" dirty="0">
              <a:solidFill>
                <a:srgbClr val="0000FF"/>
              </a:solidFill>
              <a:latin typeface="+mn-lt"/>
            </a:endParaRPr>
          </a:p>
        </p:txBody>
      </p:sp>
      <p:sp>
        <p:nvSpPr>
          <p:cNvPr id="14342" name="Rectangle 2"/>
          <p:cNvSpPr>
            <a:spLocks noChangeArrowheads="1"/>
          </p:cNvSpPr>
          <p:nvPr/>
        </p:nvSpPr>
        <p:spPr bwMode="auto">
          <a:xfrm>
            <a:off x="3733800" y="4419600"/>
            <a:ext cx="5410199"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1313" indent="-287338" algn="ctr" eaLnBrk="1" hangingPunct="1">
              <a:spcBef>
                <a:spcPct val="15000"/>
              </a:spcBef>
              <a:tabLst>
                <a:tab pos="338138" algn="l"/>
              </a:tabLst>
            </a:pPr>
            <a:r>
              <a:rPr lang="en-US" b="1" dirty="0"/>
              <a:t>Impact</a:t>
            </a:r>
          </a:p>
          <a:p>
            <a:pPr marL="341313" indent="-287338" eaLnBrk="1" hangingPunct="1">
              <a:spcBef>
                <a:spcPct val="15000"/>
              </a:spcBef>
              <a:buFont typeface="Arial" charset="0"/>
              <a:buChar char="●"/>
              <a:tabLst>
                <a:tab pos="338138" algn="l"/>
              </a:tabLst>
            </a:pPr>
            <a:r>
              <a:rPr lang="en-US" sz="1600" dirty="0" smtClean="0"/>
              <a:t>Vertical correlations vary greatly between various hydrometeor types in CRM-predicted fields</a:t>
            </a:r>
          </a:p>
          <a:p>
            <a:pPr marL="341313" indent="-287338" eaLnBrk="1" hangingPunct="1">
              <a:spcBef>
                <a:spcPct val="15000"/>
              </a:spcBef>
              <a:buFont typeface="Arial" charset="0"/>
              <a:buChar char="●"/>
              <a:tabLst>
                <a:tab pos="338138" algn="l"/>
              </a:tabLst>
            </a:pPr>
            <a:r>
              <a:rPr lang="en-US" sz="1600" dirty="0" smtClean="0"/>
              <a:t>PDFs of faster falling species, such as rain, snow, and graupel exhibit greater vertical coherence than distributions of slower falling cloud droplets and ice crystals</a:t>
            </a:r>
          </a:p>
          <a:p>
            <a:pPr marL="341313" indent="-287338" eaLnBrk="1" hangingPunct="1">
              <a:spcBef>
                <a:spcPct val="15000"/>
              </a:spcBef>
              <a:buFont typeface="Arial" charset="0"/>
              <a:buChar char="●"/>
              <a:tabLst>
                <a:tab pos="338138" algn="l"/>
              </a:tabLst>
            </a:pPr>
            <a:r>
              <a:rPr lang="en-US" sz="1600" dirty="0"/>
              <a:t>P</a:t>
            </a:r>
            <a:r>
              <a:rPr lang="en-US" sz="1600" dirty="0" smtClean="0"/>
              <a:t>article properties need to be taken into account when determining the required degree of the PDF overlap  </a:t>
            </a:r>
            <a:endParaRPr lang="en-US" sz="1600" dirty="0"/>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3880104" y="1156789"/>
            <a:ext cx="3282696" cy="329184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DOE-Sample-Slide-Highlights-Template.pot [Compatibility Mode]" id="{D4E6419B-EF36-4C82-81E8-84B9AF9A1907}" vid="{0748713A-AEB3-4402-9DE2-171E499CDD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resentation xmlns="http://schemas.microsoft.com/sharepoint/v3" xsi:nil="true"/>
    <SlideDescription xmlns="http://schemas.microsoft.com/sharepoint/v3" xsi:nil="true"/>
    <Funding xmlns="98b00cf3-a6ce-40de-8923-f140beb786e9">SciDAC, ASR, NERSC, ARM</Funding>
  </documentManagement>
</p:properties>
</file>

<file path=customXml/itemProps1.xml><?xml version="1.0" encoding="utf-8"?>
<ds:datastoreItem xmlns:ds="http://schemas.openxmlformats.org/officeDocument/2006/customXml" ds:itemID="{02EB6A83-7598-48D2-99D6-BC7D97A6260A}">
  <ds:schemaRefs>
    <ds:schemaRef ds:uri="http://schemas.microsoft.com/office/2006/metadata/longProperties"/>
  </ds:schemaRefs>
</ds:datastoreItem>
</file>

<file path=customXml/itemProps2.xml><?xml version="1.0" encoding="utf-8"?>
<ds:datastoreItem xmlns:ds="http://schemas.openxmlformats.org/officeDocument/2006/customXml" ds:itemID="{1ABEA1D4-57BE-4345-AE41-53E5DBD110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3AEE84-ABE2-4349-A33E-A3AE689A7A0D}">
  <ds:schemaRef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schemas.microsoft.com/sharepoint/v3"/>
    <ds:schemaRef ds:uri="http://www.w3.org/XML/1998/namespace"/>
    <ds:schemaRef ds:uri="http://purl.org/dc/elements/1.1/"/>
    <ds:schemaRef ds:uri="http://purl.org/dc/terms/"/>
    <ds:schemaRef ds:uri="98b00cf3-a6ce-40de-8923-f140beb786e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1172</TotalTime>
  <Words>535</Words>
  <Application>Microsoft Office PowerPoint</Application>
  <PresentationFormat>On-screen Show (4:3)</PresentationFormat>
  <Paragraphs>18</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JOvink</dc:creator>
  <cp:lastModifiedBy>JOvink</cp:lastModifiedBy>
  <cp:revision>17</cp:revision>
  <cp:lastPrinted>2011-05-11T17:30:12Z</cp:lastPrinted>
  <dcterms:created xsi:type="dcterms:W3CDTF">2012-10-05T18:57:41Z</dcterms:created>
  <dcterms:modified xsi:type="dcterms:W3CDTF">2016-11-17T19:31:59Z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EP6D6TSR2XSE-15-9</vt:lpwstr>
  </property>
  <property fmtid="{D5CDD505-2E9C-101B-9397-08002B2CF9AE}" pid="3" name="_dlc_DocIdItemGuid">
    <vt:lpwstr>911fad3e-52e2-4c13-bee4-bc40eaf09e24</vt:lpwstr>
  </property>
  <property fmtid="{D5CDD505-2E9C-101B-9397-08002B2CF9AE}" pid="4" name="_dlc_DocIdUrl">
    <vt:lpwstr>https://collaborate.pnl.gov/projects/asgc/research_highlights/_layouts/DocIdRedir.aspx?ID=EP6D6TSR2XSE-15-9, EP6D6TSR2XSE-15-9</vt:lpwstr>
  </property>
  <property fmtid="{D5CDD505-2E9C-101B-9397-08002B2CF9AE}" pid="5" name="ContentTypeId">
    <vt:lpwstr>0x010100A22E315B1F3C42B49A0E90D2F9AB5AB100A3ADA40348D53C4EA114B46FA9468BEB</vt:lpwstr>
  </property>
</Properties>
</file>