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0" d="100"/>
          <a:sy n="80" d="100"/>
        </p:scale>
        <p:origin x="8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08BBD79-D682-41BC-907C-0F9EB17DB374}" type="datetimeFigureOut">
              <a:rPr lang="en-US" smtClean="0"/>
              <a:t>3/27/2019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03BE7D-D2B9-4042-A2A7-E5872E6E3FF7}" type="slidenum">
              <a:rPr lang="en-US" smtClean="0"/>
              <a:t>‹#›</a:t>
            </a:fld>
            <a:endParaRPr lang="en-US"/>
          </a:p>
        </p:txBody>
      </p:sp>
    </p:spTree>
    <p:extLst>
      <p:ext uri="{BB962C8B-B14F-4D97-AF65-F5344CB8AC3E}">
        <p14:creationId xmlns:p14="http://schemas.microsoft.com/office/powerpoint/2010/main" val="3926777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08BBD79-D682-41BC-907C-0F9EB17DB374}" type="datetimeFigureOut">
              <a:rPr lang="en-US" smtClean="0"/>
              <a:t>3/27/2019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03BE7D-D2B9-4042-A2A7-E5872E6E3FF7}" type="slidenum">
              <a:rPr lang="en-US" smtClean="0"/>
              <a:t>‹#›</a:t>
            </a:fld>
            <a:endParaRPr lang="en-US"/>
          </a:p>
        </p:txBody>
      </p:sp>
    </p:spTree>
    <p:extLst>
      <p:ext uri="{BB962C8B-B14F-4D97-AF65-F5344CB8AC3E}">
        <p14:creationId xmlns:p14="http://schemas.microsoft.com/office/powerpoint/2010/main" val="3812428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08BBD79-D682-41BC-907C-0F9EB17DB374}" type="datetimeFigureOut">
              <a:rPr lang="en-US" smtClean="0"/>
              <a:t>3/27/2019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03BE7D-D2B9-4042-A2A7-E5872E6E3FF7}" type="slidenum">
              <a:rPr lang="en-US" smtClean="0"/>
              <a:t>‹#›</a:t>
            </a:fld>
            <a:endParaRPr lang="en-US"/>
          </a:p>
        </p:txBody>
      </p:sp>
    </p:spTree>
    <p:extLst>
      <p:ext uri="{BB962C8B-B14F-4D97-AF65-F5344CB8AC3E}">
        <p14:creationId xmlns:p14="http://schemas.microsoft.com/office/powerpoint/2010/main" val="3543999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08BBD79-D682-41BC-907C-0F9EB17DB374}" type="datetimeFigureOut">
              <a:rPr lang="en-US" smtClean="0"/>
              <a:t>3/27/2019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03BE7D-D2B9-4042-A2A7-E5872E6E3FF7}" type="slidenum">
              <a:rPr lang="en-US" smtClean="0"/>
              <a:t>‹#›</a:t>
            </a:fld>
            <a:endParaRPr lang="en-US"/>
          </a:p>
        </p:txBody>
      </p:sp>
    </p:spTree>
    <p:extLst>
      <p:ext uri="{BB962C8B-B14F-4D97-AF65-F5344CB8AC3E}">
        <p14:creationId xmlns:p14="http://schemas.microsoft.com/office/powerpoint/2010/main" val="3090548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08BBD79-D682-41BC-907C-0F9EB17DB374}" type="datetimeFigureOut">
              <a:rPr lang="en-US" smtClean="0"/>
              <a:t>3/27/2019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03BE7D-D2B9-4042-A2A7-E5872E6E3FF7}" type="slidenum">
              <a:rPr lang="en-US" smtClean="0"/>
              <a:t>‹#›</a:t>
            </a:fld>
            <a:endParaRPr lang="en-US"/>
          </a:p>
        </p:txBody>
      </p:sp>
    </p:spTree>
    <p:extLst>
      <p:ext uri="{BB962C8B-B14F-4D97-AF65-F5344CB8AC3E}">
        <p14:creationId xmlns:p14="http://schemas.microsoft.com/office/powerpoint/2010/main" val="1793373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08BBD79-D682-41BC-907C-0F9EB17DB374}" type="datetimeFigureOut">
              <a:rPr lang="en-US" smtClean="0"/>
              <a:t>3/27/2019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03BE7D-D2B9-4042-A2A7-E5872E6E3FF7}" type="slidenum">
              <a:rPr lang="en-US" smtClean="0"/>
              <a:t>‹#›</a:t>
            </a:fld>
            <a:endParaRPr lang="en-US"/>
          </a:p>
        </p:txBody>
      </p:sp>
    </p:spTree>
    <p:extLst>
      <p:ext uri="{BB962C8B-B14F-4D97-AF65-F5344CB8AC3E}">
        <p14:creationId xmlns:p14="http://schemas.microsoft.com/office/powerpoint/2010/main" val="28865588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08BBD79-D682-41BC-907C-0F9EB17DB374}" type="datetimeFigureOut">
              <a:rPr lang="en-US" smtClean="0"/>
              <a:t>3/27/2019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03BE7D-D2B9-4042-A2A7-E5872E6E3FF7}" type="slidenum">
              <a:rPr lang="en-US" smtClean="0"/>
              <a:t>‹#›</a:t>
            </a:fld>
            <a:endParaRPr lang="en-US"/>
          </a:p>
        </p:txBody>
      </p:sp>
    </p:spTree>
    <p:extLst>
      <p:ext uri="{BB962C8B-B14F-4D97-AF65-F5344CB8AC3E}">
        <p14:creationId xmlns:p14="http://schemas.microsoft.com/office/powerpoint/2010/main" val="3077215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08BBD79-D682-41BC-907C-0F9EB17DB374}" type="datetimeFigureOut">
              <a:rPr lang="en-US" smtClean="0"/>
              <a:t>3/27/2019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03BE7D-D2B9-4042-A2A7-E5872E6E3FF7}" type="slidenum">
              <a:rPr lang="en-US" smtClean="0"/>
              <a:t>‹#›</a:t>
            </a:fld>
            <a:endParaRPr lang="en-US"/>
          </a:p>
        </p:txBody>
      </p:sp>
    </p:spTree>
    <p:extLst>
      <p:ext uri="{BB962C8B-B14F-4D97-AF65-F5344CB8AC3E}">
        <p14:creationId xmlns:p14="http://schemas.microsoft.com/office/powerpoint/2010/main" val="2294458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8BBD79-D682-41BC-907C-0F9EB17DB374}" type="datetimeFigureOut">
              <a:rPr lang="en-US" smtClean="0"/>
              <a:t>3/27/2019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03BE7D-D2B9-4042-A2A7-E5872E6E3FF7}" type="slidenum">
              <a:rPr lang="en-US" smtClean="0"/>
              <a:t>‹#›</a:t>
            </a:fld>
            <a:endParaRPr lang="en-US"/>
          </a:p>
        </p:txBody>
      </p:sp>
    </p:spTree>
    <p:extLst>
      <p:ext uri="{BB962C8B-B14F-4D97-AF65-F5344CB8AC3E}">
        <p14:creationId xmlns:p14="http://schemas.microsoft.com/office/powerpoint/2010/main" val="1626829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08BBD79-D682-41BC-907C-0F9EB17DB374}" type="datetimeFigureOut">
              <a:rPr lang="en-US" smtClean="0"/>
              <a:t>3/27/2019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03BE7D-D2B9-4042-A2A7-E5872E6E3FF7}" type="slidenum">
              <a:rPr lang="en-US" smtClean="0"/>
              <a:t>‹#›</a:t>
            </a:fld>
            <a:endParaRPr lang="en-US"/>
          </a:p>
        </p:txBody>
      </p:sp>
    </p:spTree>
    <p:extLst>
      <p:ext uri="{BB962C8B-B14F-4D97-AF65-F5344CB8AC3E}">
        <p14:creationId xmlns:p14="http://schemas.microsoft.com/office/powerpoint/2010/main" val="1130414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08BBD79-D682-41BC-907C-0F9EB17DB374}" type="datetimeFigureOut">
              <a:rPr lang="en-US" smtClean="0"/>
              <a:t>3/27/2019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03BE7D-D2B9-4042-A2A7-E5872E6E3FF7}" type="slidenum">
              <a:rPr lang="en-US" smtClean="0"/>
              <a:t>‹#›</a:t>
            </a:fld>
            <a:endParaRPr lang="en-US"/>
          </a:p>
        </p:txBody>
      </p:sp>
    </p:spTree>
    <p:extLst>
      <p:ext uri="{BB962C8B-B14F-4D97-AF65-F5344CB8AC3E}">
        <p14:creationId xmlns:p14="http://schemas.microsoft.com/office/powerpoint/2010/main" val="2982296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8BBD79-D682-41BC-907C-0F9EB17DB374}" type="datetimeFigureOut">
              <a:rPr lang="en-US" smtClean="0"/>
              <a:t>3/27/2019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03BE7D-D2B9-4042-A2A7-E5872E6E3FF7}" type="slidenum">
              <a:rPr lang="en-US" smtClean="0"/>
              <a:t>‹#›</a:t>
            </a:fld>
            <a:endParaRPr lang="en-US"/>
          </a:p>
        </p:txBody>
      </p:sp>
    </p:spTree>
    <p:extLst>
      <p:ext uri="{BB962C8B-B14F-4D97-AF65-F5344CB8AC3E}">
        <p14:creationId xmlns:p14="http://schemas.microsoft.com/office/powerpoint/2010/main" val="5720000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0" y="6096000"/>
            <a:ext cx="1143000" cy="381000"/>
          </a:xfrm>
          <a:prstGeom prst="rect">
            <a:avLst/>
          </a:prstGeom>
        </p:spPr>
      </p:pic>
      <p:sp>
        <p:nvSpPr>
          <p:cNvPr id="5" name="TextBox 4"/>
          <p:cNvSpPr txBox="1"/>
          <p:nvPr/>
        </p:nvSpPr>
        <p:spPr>
          <a:xfrm>
            <a:off x="0" y="381000"/>
            <a:ext cx="4419600" cy="1569660"/>
          </a:xfrm>
          <a:prstGeom prst="rect">
            <a:avLst/>
          </a:prstGeom>
          <a:noFill/>
        </p:spPr>
        <p:txBody>
          <a:bodyPr wrap="square" rtlCol="0">
            <a:spAutoFit/>
          </a:bodyPr>
          <a:lstStyle/>
          <a:p>
            <a:r>
              <a:rPr lang="en-US" sz="1200" b="1" u="sng" dirty="0">
                <a:solidFill>
                  <a:srgbClr val="FF0000"/>
                </a:solidFill>
                <a:latin typeface="Calibri"/>
              </a:rPr>
              <a:t>Objective</a:t>
            </a:r>
            <a:r>
              <a:rPr lang="en-US" sz="1200" b="1" u="sng" dirty="0">
                <a:solidFill>
                  <a:srgbClr val="1F497D"/>
                </a:solidFill>
                <a:latin typeface="Calibri"/>
              </a:rPr>
              <a:t>: </a:t>
            </a:r>
            <a:r>
              <a:rPr lang="en-US" sz="1200" dirty="0">
                <a:solidFill>
                  <a:srgbClr val="1F497D"/>
                </a:solidFill>
                <a:latin typeface="Calibri"/>
              </a:rPr>
              <a:t>Using a risk-based multi-model, multi-method approach based on data and climate models, the study seeks to quantify the role of anthropogenic forcing in the occurrence of the extreme drought that affected the western cape province of </a:t>
            </a:r>
            <a:r>
              <a:rPr lang="en-US" sz="1200" dirty="0" err="1">
                <a:solidFill>
                  <a:srgbClr val="1F497D"/>
                </a:solidFill>
                <a:latin typeface="Calibri"/>
              </a:rPr>
              <a:t>SouthAfrica</a:t>
            </a:r>
            <a:r>
              <a:rPr lang="en-US" sz="1200" dirty="0">
                <a:solidFill>
                  <a:srgbClr val="1F497D"/>
                </a:solidFill>
                <a:latin typeface="Calibri"/>
              </a:rPr>
              <a:t> from 2015 up to the beginning of this year. Besides characterizing the event and the meteorological drivers leading to it, determining if anthropogenic </a:t>
            </a:r>
            <a:r>
              <a:rPr lang="en-US" sz="1200" dirty="0" err="1">
                <a:solidFill>
                  <a:srgbClr val="1F497D"/>
                </a:solidFill>
                <a:latin typeface="Calibri"/>
              </a:rPr>
              <a:t>forcings</a:t>
            </a:r>
            <a:r>
              <a:rPr lang="en-US" sz="1200" dirty="0">
                <a:solidFill>
                  <a:srgbClr val="1F497D"/>
                </a:solidFill>
                <a:latin typeface="Calibri"/>
              </a:rPr>
              <a:t> had a role in increasing its chances is important for considerations of adaptation.  </a:t>
            </a:r>
            <a:endParaRPr lang="en-US" sz="1200" dirty="0">
              <a:solidFill>
                <a:prstClr val="black"/>
              </a:solidFill>
              <a:latin typeface="Calibri"/>
            </a:endParaRPr>
          </a:p>
        </p:txBody>
      </p:sp>
      <p:sp>
        <p:nvSpPr>
          <p:cNvPr id="6" name="TextBox 5"/>
          <p:cNvSpPr txBox="1"/>
          <p:nvPr/>
        </p:nvSpPr>
        <p:spPr>
          <a:xfrm>
            <a:off x="1066800" y="6096000"/>
            <a:ext cx="7010400" cy="461665"/>
          </a:xfrm>
          <a:prstGeom prst="rect">
            <a:avLst/>
          </a:prstGeom>
          <a:solidFill>
            <a:sysClr val="window" lastClr="FFFFFF"/>
          </a:solidFill>
          <a:ln w="25400" cap="flat" cmpd="sng" algn="ctr">
            <a:solidFill>
              <a:sysClr val="windowText" lastClr="000000"/>
            </a:solidFill>
            <a:prstDash val="solid"/>
          </a:ln>
          <a:effectLst/>
        </p:spPr>
        <p:txBody>
          <a:bodyPr wrap="square">
            <a:spAutoFit/>
          </a:bodyPr>
          <a:lstStyle/>
          <a:p>
            <a:pPr lvl="0">
              <a:defRPr/>
            </a:pPr>
            <a:r>
              <a:rPr kumimoji="0" lang="en-US" sz="1200" b="0" i="0" u="none" strike="noStrike" kern="0" cap="none" spc="0" normalizeH="0" baseline="0" noProof="0" dirty="0" smtClean="0">
                <a:ln>
                  <a:noFill/>
                </a:ln>
                <a:solidFill>
                  <a:prstClr val="black"/>
                </a:solidFill>
                <a:effectLst/>
                <a:uLnTx/>
                <a:uFillTx/>
                <a:latin typeface="Calibri"/>
                <a:ea typeface="+mn-ea"/>
                <a:cs typeface="+mn-cs"/>
              </a:rPr>
              <a:t>Otto, F., </a:t>
            </a:r>
            <a:r>
              <a:rPr kumimoji="0" lang="en-US" sz="1200" b="0" i="0" u="none" strike="noStrike" kern="0" cap="none" spc="0" normalizeH="0" baseline="0" noProof="0" dirty="0" err="1" smtClean="0">
                <a:ln>
                  <a:noFill/>
                </a:ln>
                <a:solidFill>
                  <a:prstClr val="black"/>
                </a:solidFill>
                <a:effectLst/>
                <a:uLnTx/>
                <a:uFillTx/>
                <a:latin typeface="Calibri"/>
                <a:ea typeface="+mn-ea"/>
                <a:cs typeface="+mn-cs"/>
              </a:rPr>
              <a:t>Wolski</a:t>
            </a:r>
            <a:r>
              <a:rPr kumimoji="0" lang="en-US" sz="1200" b="0" i="0" u="none" strike="noStrike" kern="0" cap="none" spc="0" normalizeH="0" baseline="0" noProof="0" dirty="0" smtClean="0">
                <a:ln>
                  <a:noFill/>
                </a:ln>
                <a:solidFill>
                  <a:prstClr val="black"/>
                </a:solidFill>
                <a:effectLst/>
                <a:uLnTx/>
                <a:uFillTx/>
                <a:latin typeface="Calibri"/>
                <a:ea typeface="+mn-ea"/>
                <a:cs typeface="+mn-cs"/>
              </a:rPr>
              <a:t>, P., Lehner, F., </a:t>
            </a:r>
            <a:r>
              <a:rPr kumimoji="0" lang="en-US" sz="1200" b="1" i="0" u="none" strike="noStrike" kern="0" cap="none" spc="0" normalizeH="0" baseline="0" noProof="0" dirty="0" smtClean="0">
                <a:ln>
                  <a:noFill/>
                </a:ln>
                <a:solidFill>
                  <a:prstClr val="black"/>
                </a:solidFill>
                <a:effectLst/>
                <a:uLnTx/>
                <a:uFillTx/>
                <a:latin typeface="Calibri"/>
                <a:ea typeface="+mn-ea"/>
                <a:cs typeface="+mn-cs"/>
              </a:rPr>
              <a:t>Tebaldi, C.,</a:t>
            </a:r>
            <a:r>
              <a:rPr kumimoji="0" lang="en-US" sz="1200" b="0" i="0" u="none" strike="noStrike" kern="0" cap="none" spc="0" normalizeH="0" baseline="0" noProof="0" dirty="0" smtClean="0">
                <a:ln>
                  <a:noFill/>
                </a:ln>
                <a:solidFill>
                  <a:prstClr val="black"/>
                </a:solidFill>
                <a:effectLst/>
                <a:uLnTx/>
                <a:uFillTx/>
                <a:latin typeface="Calibri"/>
                <a:ea typeface="+mn-ea"/>
                <a:cs typeface="+mn-cs"/>
              </a:rPr>
              <a:t> et al., 2018. Anthropogenic influence on the drivers of the Western Cape drought 2015-2017, Environmental Research Letters</a:t>
            </a:r>
            <a:r>
              <a:rPr kumimoji="0" lang="en-US" sz="900" b="0" i="0" u="none" strike="noStrike" kern="0" cap="none" spc="0" normalizeH="0" baseline="0" noProof="0" dirty="0" smtClean="0">
                <a:ln>
                  <a:noFill/>
                </a:ln>
                <a:solidFill>
                  <a:prstClr val="black"/>
                </a:solidFill>
                <a:effectLst/>
                <a:uLnTx/>
                <a:uFillTx/>
                <a:latin typeface="Calibri"/>
                <a:ea typeface="+mn-ea"/>
                <a:cs typeface="+mn-cs"/>
              </a:rPr>
              <a:t>, </a:t>
            </a:r>
            <a:r>
              <a:rPr lang="en-US" sz="1100" dirty="0"/>
              <a:t>DOI: 10.1088/1748-9326/aae9f9</a:t>
            </a:r>
            <a:endParaRPr kumimoji="0" lang="en-US" sz="900" b="1" i="0" u="none" strike="noStrike" kern="0" cap="none" spc="0" normalizeH="0" baseline="0" noProof="0" dirty="0" smtClean="0">
              <a:ln>
                <a:noFill/>
              </a:ln>
              <a:solidFill>
                <a:srgbClr val="800000"/>
              </a:solidFill>
              <a:effectLst/>
              <a:uLnTx/>
              <a:uFillTx/>
              <a:latin typeface="Calibri"/>
              <a:ea typeface="+mn-ea"/>
              <a:cs typeface="+mn-cs"/>
            </a:endParaRPr>
          </a:p>
        </p:txBody>
      </p:sp>
      <p:sp>
        <p:nvSpPr>
          <p:cNvPr id="7" name="TextBox 6"/>
          <p:cNvSpPr txBox="1"/>
          <p:nvPr/>
        </p:nvSpPr>
        <p:spPr>
          <a:xfrm>
            <a:off x="0" y="1905000"/>
            <a:ext cx="4267200" cy="4031873"/>
          </a:xfrm>
          <a:prstGeom prst="rect">
            <a:avLst/>
          </a:prstGeom>
          <a:noFill/>
        </p:spPr>
        <p:txBody>
          <a:bodyPr wrap="square" rtlCol="0">
            <a:spAutoFit/>
          </a:bodyPr>
          <a:lstStyle/>
          <a:p>
            <a:r>
              <a:rPr lang="en-US" sz="1400" b="1" u="sng" dirty="0">
                <a:solidFill>
                  <a:srgbClr val="FF0000"/>
                </a:solidFill>
                <a:latin typeface="Calibri"/>
              </a:rPr>
              <a:t>Research</a:t>
            </a:r>
            <a:r>
              <a:rPr lang="en-US" sz="1400" b="1" u="sng" dirty="0">
                <a:solidFill>
                  <a:srgbClr val="1F497D"/>
                </a:solidFill>
                <a:latin typeface="Calibri"/>
              </a:rPr>
              <a:t>: </a:t>
            </a:r>
            <a:endParaRPr lang="en-US" sz="1400" dirty="0">
              <a:solidFill>
                <a:srgbClr val="000000"/>
              </a:solidFill>
              <a:latin typeface="Calibri"/>
            </a:endParaRPr>
          </a:p>
          <a:p>
            <a:r>
              <a:rPr lang="en-US" sz="1400" dirty="0">
                <a:solidFill>
                  <a:srgbClr val="000000"/>
                </a:solidFill>
                <a:latin typeface="Calibri"/>
              </a:rPr>
              <a:t>-- </a:t>
            </a:r>
            <a:r>
              <a:rPr lang="en-US" sz="1200" dirty="0">
                <a:solidFill>
                  <a:prstClr val="black"/>
                </a:solidFill>
                <a:latin typeface="Calibri"/>
              </a:rPr>
              <a:t>During this Western Cape drought, 30% to 50% below average rainfall in a relatively large region from 35–31ºS and from 18–21ºE persisted for three years. The meteorological analysis of the event indicate that below average total rainfall in the region was caused by a strong rainfall anomaly in the shoulder seasons (March-May and August-October). The return period of the 2015-2017 3-year annual mean precipitation is approximately 150 years for the observed value of 0.72 mm/day. </a:t>
            </a:r>
          </a:p>
          <a:p>
            <a:r>
              <a:rPr lang="en-US" sz="1200" dirty="0">
                <a:solidFill>
                  <a:srgbClr val="000000"/>
                </a:solidFill>
                <a:latin typeface="Calibri"/>
              </a:rPr>
              <a:t>--</a:t>
            </a:r>
            <a:r>
              <a:rPr lang="en-US" sz="1200" dirty="0">
                <a:solidFill>
                  <a:prstClr val="black"/>
                </a:solidFill>
                <a:latin typeface="Calibri"/>
              </a:rPr>
              <a:t> We use the standard risk-based multi-method approach to extreme event attribution employing station data, gridded observational dataset, as well as the CIMP5 archive, two coupled climate models and two atmosphere-land models to analyze whether and to what extent anthropogenic climate change altered the likelihood of the event.</a:t>
            </a:r>
          </a:p>
          <a:p>
            <a:r>
              <a:rPr lang="en-US" sz="1200" dirty="0">
                <a:solidFill>
                  <a:prstClr val="black"/>
                </a:solidFill>
                <a:latin typeface="Calibri"/>
              </a:rPr>
              <a:t>-- The overall results are robust across methods and models: Combining the observational analysis as well as the models the likelihood of an event like the observed 2015-2017 drought has increased by a factor of 3.3 (1.4 to 6.4). A similar change is expected in a world warmer than the present by one additional degree Celsius. </a:t>
            </a: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10200" y="545733"/>
            <a:ext cx="3581400" cy="3103880"/>
          </a:xfrm>
          <a:prstGeom prst="rect">
            <a:avLst/>
          </a:prstGeom>
        </p:spPr>
      </p:pic>
      <p:sp>
        <p:nvSpPr>
          <p:cNvPr id="9" name="TextBox 8"/>
          <p:cNvSpPr txBox="1"/>
          <p:nvPr/>
        </p:nvSpPr>
        <p:spPr>
          <a:xfrm>
            <a:off x="2319867" y="4326467"/>
            <a:ext cx="184666" cy="369332"/>
          </a:xfrm>
          <a:prstGeom prst="rect">
            <a:avLst/>
          </a:prstGeom>
          <a:noFill/>
        </p:spPr>
        <p:txBody>
          <a:bodyPr wrap="none" rtlCol="0">
            <a:spAutoFit/>
          </a:bodyPr>
          <a:lstStyle/>
          <a:p>
            <a:endParaRPr lang="en-US" dirty="0">
              <a:solidFill>
                <a:prstClr val="black"/>
              </a:solidFill>
              <a:latin typeface="Calibri"/>
            </a:endParaRPr>
          </a:p>
        </p:txBody>
      </p:sp>
      <p:sp>
        <p:nvSpPr>
          <p:cNvPr id="10" name="TextBox 9"/>
          <p:cNvSpPr txBox="1"/>
          <p:nvPr/>
        </p:nvSpPr>
        <p:spPr>
          <a:xfrm>
            <a:off x="4419600" y="1295400"/>
            <a:ext cx="1219200" cy="1615827"/>
          </a:xfrm>
          <a:prstGeom prst="rect">
            <a:avLst/>
          </a:prstGeom>
          <a:noFill/>
        </p:spPr>
        <p:txBody>
          <a:bodyPr wrap="square" rtlCol="0">
            <a:spAutoFit/>
          </a:bodyPr>
          <a:lstStyle/>
          <a:p>
            <a:r>
              <a:rPr lang="en-US" sz="900" dirty="0">
                <a:solidFill>
                  <a:srgbClr val="FF0000"/>
                </a:solidFill>
                <a:latin typeface="Calibri"/>
              </a:rPr>
              <a:t>Right:  Estimates of the risk ratio between present and pre-industrial condition (top) and between a warmer world and present (bottom) according to the various methods and models employed by the analysis</a:t>
            </a:r>
          </a:p>
        </p:txBody>
      </p:sp>
      <p:sp>
        <p:nvSpPr>
          <p:cNvPr id="11" name="TextBox 10"/>
          <p:cNvSpPr txBox="1"/>
          <p:nvPr/>
        </p:nvSpPr>
        <p:spPr>
          <a:xfrm>
            <a:off x="4191000" y="3616166"/>
            <a:ext cx="5029200" cy="2708434"/>
          </a:xfrm>
          <a:prstGeom prst="rect">
            <a:avLst/>
          </a:prstGeom>
          <a:noFill/>
        </p:spPr>
        <p:txBody>
          <a:bodyPr wrap="square" rtlCol="0">
            <a:spAutoFit/>
          </a:bodyPr>
          <a:lstStyle/>
          <a:p>
            <a:r>
              <a:rPr lang="en-US" sz="1400" b="1" u="sng" dirty="0">
                <a:solidFill>
                  <a:srgbClr val="FF0000"/>
                </a:solidFill>
                <a:latin typeface="Calibri"/>
              </a:rPr>
              <a:t>Impact</a:t>
            </a:r>
            <a:r>
              <a:rPr lang="en-US" sz="1400" u="sng" dirty="0">
                <a:solidFill>
                  <a:srgbClr val="FF0000"/>
                </a:solidFill>
                <a:latin typeface="Calibri"/>
              </a:rPr>
              <a:t>:</a:t>
            </a:r>
            <a:r>
              <a:rPr lang="en-US" sz="1400" u="sng" dirty="0">
                <a:solidFill>
                  <a:srgbClr val="000000"/>
                </a:solidFill>
                <a:latin typeface="Calibri"/>
              </a:rPr>
              <a:t> </a:t>
            </a:r>
            <a:r>
              <a:rPr lang="en-US" sz="1200" dirty="0">
                <a:solidFill>
                  <a:prstClr val="black"/>
                </a:solidFill>
                <a:latin typeface="Calibri"/>
              </a:rPr>
              <a:t>While Cape Town’s population continues to grow, the City has been internationally recognized for its water conservation and demand management practices which have stabilized water demand growth to around 2% per annum. However, this hasn’t been sufficient to avoid the impacts of the current drought due, in part, to changing risks. In addition to increasing water efficiency, and implementing water restrictions and tariffs to manage demand, the City explored options for augmenting the water supply (e.g. desalination plants), but these are not anticipated to significantly augment water supply until at least 2019.Given the increasing risk of this type of event, and the vulnerability and exposure context, this study underscores the need for serious consideration for Cape Town’s resilience to current and future drought risk in water management planning.</a:t>
            </a:r>
          </a:p>
          <a:p>
            <a:r>
              <a:rPr lang="en-US" sz="1200" dirty="0">
                <a:solidFill>
                  <a:prstClr val="black"/>
                </a:solidFill>
                <a:latin typeface="Calibri"/>
              </a:rPr>
              <a:t>				</a:t>
            </a:r>
          </a:p>
          <a:p>
            <a:r>
              <a:rPr lang="en-US" sz="1200" u="sng" dirty="0">
                <a:solidFill>
                  <a:srgbClr val="000000"/>
                </a:solidFill>
                <a:latin typeface="Calibri"/>
              </a:rPr>
              <a:t> </a:t>
            </a:r>
            <a:endParaRPr lang="en-US" u="sng" dirty="0">
              <a:solidFill>
                <a:srgbClr val="000000"/>
              </a:solidFill>
              <a:latin typeface="Calibri"/>
            </a:endParaRPr>
          </a:p>
        </p:txBody>
      </p:sp>
      <p:pic>
        <p:nvPicPr>
          <p:cNvPr id="12" name="Picture 5" descr="NCA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04779" y="5943600"/>
            <a:ext cx="963021" cy="6555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a:extLst>
              <a:ext uri="{FF2B5EF4-FFF2-40B4-BE49-F238E27FC236}">
                <a16:creationId xmlns:a16="http://schemas.microsoft.com/office/drawing/2014/main" id="{96560273-4AD3-434D-A941-DAD669790B03}"/>
              </a:ext>
            </a:extLst>
          </p:cNvPr>
          <p:cNvSpPr txBox="1"/>
          <p:nvPr/>
        </p:nvSpPr>
        <p:spPr>
          <a:xfrm>
            <a:off x="762000" y="57873"/>
            <a:ext cx="7787645" cy="369332"/>
          </a:xfrm>
          <a:prstGeom prst="rect">
            <a:avLst/>
          </a:prstGeom>
          <a:noFill/>
        </p:spPr>
        <p:txBody>
          <a:bodyPr wrap="none" rtlCol="0">
            <a:spAutoFit/>
          </a:bodyPr>
          <a:lstStyle/>
          <a:p>
            <a:r>
              <a:rPr lang="en-US" b="1" dirty="0">
                <a:solidFill>
                  <a:prstClr val="black"/>
                </a:solidFill>
                <a:latin typeface="Calibri"/>
              </a:rPr>
              <a:t>Anthropogenic influence on the drivers of the Western Cape drought 2015-2017</a:t>
            </a:r>
          </a:p>
        </p:txBody>
      </p:sp>
    </p:spTree>
    <p:extLst>
      <p:ext uri="{BB962C8B-B14F-4D97-AF65-F5344CB8AC3E}">
        <p14:creationId xmlns:p14="http://schemas.microsoft.com/office/powerpoint/2010/main" val="27517065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492</Words>
  <Application>Microsoft Office PowerPoint</Application>
  <PresentationFormat>On-screen Show (4:3)</PresentationFormat>
  <Paragraphs>11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National Center for Atmospheric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Shearer</dc:creator>
  <cp:lastModifiedBy>Stephanie Shearer</cp:lastModifiedBy>
  <cp:revision>2</cp:revision>
  <dcterms:created xsi:type="dcterms:W3CDTF">2019-03-27T17:42:18Z</dcterms:created>
  <dcterms:modified xsi:type="dcterms:W3CDTF">2019-03-27T17:46:06Z</dcterms:modified>
</cp:coreProperties>
</file>