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1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7BA9-D02E-4D67-84DF-64D9663F00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B902-C3DE-44BA-9A06-B7B835ACA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21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7BA9-D02E-4D67-84DF-64D9663F00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B902-C3DE-44BA-9A06-B7B835ACA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89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7BA9-D02E-4D67-84DF-64D9663F00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B902-C3DE-44BA-9A06-B7B835ACA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93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7BA9-D02E-4D67-84DF-64D9663F00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B902-C3DE-44BA-9A06-B7B835ACA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5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7BA9-D02E-4D67-84DF-64D9663F00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B902-C3DE-44BA-9A06-B7B835ACA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0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7BA9-D02E-4D67-84DF-64D9663F00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B902-C3DE-44BA-9A06-B7B835ACA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3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7BA9-D02E-4D67-84DF-64D9663F00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B902-C3DE-44BA-9A06-B7B835ACA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7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7BA9-D02E-4D67-84DF-64D9663F00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B902-C3DE-44BA-9A06-B7B835ACA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5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7BA9-D02E-4D67-84DF-64D9663F00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B902-C3DE-44BA-9A06-B7B835ACA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9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7BA9-D02E-4D67-84DF-64D9663F00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B902-C3DE-44BA-9A06-B7B835ACA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77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27BA9-D02E-4D67-84DF-64D9663F00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5B902-C3DE-44BA-9A06-B7B835ACA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9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27BA9-D02E-4D67-84DF-64D9663F00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5B902-C3DE-44BA-9A06-B7B835ACA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9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95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/>
              <a:t>The Scenario Model </a:t>
            </a:r>
            <a:r>
              <a:rPr lang="en-US" sz="2000" b="1" dirty="0" err="1"/>
              <a:t>Intercomparison</a:t>
            </a:r>
            <a:r>
              <a:rPr lang="en-US" sz="2000" b="1" dirty="0"/>
              <a:t> Project (</a:t>
            </a:r>
            <a:r>
              <a:rPr lang="en-US" sz="2000" b="1" dirty="0" err="1"/>
              <a:t>ScenarioMIP</a:t>
            </a:r>
            <a:r>
              <a:rPr lang="en-US" sz="2000" b="1" dirty="0"/>
              <a:t>) for CMIP6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 rot="16200000" flipH="1">
            <a:off x="1752600" y="3733800"/>
            <a:ext cx="5562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2400" y="685800"/>
            <a:ext cx="42672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200" b="1" u="sng">
                <a:solidFill>
                  <a:srgbClr val="1F497D"/>
                </a:solidFill>
              </a:rPr>
              <a:t>Objective: </a:t>
            </a:r>
            <a:r>
              <a:rPr lang="en-US" altLang="en-US" sz="1200"/>
              <a:t>he Scenario Model Intercomparison Project (ScenarioMIP) carries out climate model simulations of alternative plausible futures of emissions and land use. The primary objectives of Scenario-MIP are to:</a:t>
            </a:r>
          </a:p>
          <a:p>
            <a:r>
              <a:rPr lang="en-US" altLang="en-US" sz="1200" b="1"/>
              <a:t>Facilitate integrated research</a:t>
            </a:r>
            <a:r>
              <a:rPr lang="en-US" altLang="en-US" sz="1200"/>
              <a:t> leading to a better understanding of the physical climate system consequences of future scenarios and their impact on natural and social systems, including adaptation and mitigation considerations.</a:t>
            </a:r>
          </a:p>
          <a:p>
            <a:r>
              <a:rPr lang="en-US" altLang="en-US" sz="1200"/>
              <a:t>  </a:t>
            </a:r>
            <a:r>
              <a:rPr lang="en-US" altLang="en-US" sz="1200" b="1"/>
              <a:t>Provide a basis for addressing targeted science questions</a:t>
            </a:r>
            <a:r>
              <a:rPr lang="en-US" altLang="en-US" sz="1200"/>
              <a:t> about the climate effects of aspects of forcing relevant to scenario-based research.</a:t>
            </a:r>
          </a:p>
          <a:p>
            <a:r>
              <a:rPr lang="en-US" altLang="en-US" sz="1200"/>
              <a:t>  </a:t>
            </a:r>
            <a:r>
              <a:rPr lang="en-US" altLang="en-US" sz="1200" b="1"/>
              <a:t>Provide a basis for various international efforts </a:t>
            </a:r>
            <a:r>
              <a:rPr lang="en-US" altLang="en-US" sz="1200"/>
              <a:t>that target improved methods to quantify projection uncertainties based on multi-model ensembles.</a:t>
            </a:r>
            <a:endParaRPr lang="en-US" altLang="en-US" sz="1200" u="sng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0" y="4297363"/>
            <a:ext cx="45720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200" b="1" u="sng">
                <a:solidFill>
                  <a:srgbClr val="1F497D"/>
                </a:solidFill>
              </a:rPr>
              <a:t>Impact</a:t>
            </a:r>
            <a:r>
              <a:rPr lang="en-US" altLang="en-US" sz="1200" u="sng">
                <a:solidFill>
                  <a:srgbClr val="000000"/>
                </a:solidFill>
              </a:rPr>
              <a:t>: The CMIP6 simulations according to the ScenarioMIP design will be the primary basis for a wide range of targeted and integrated research activities, the latter able to exploit a consistent set of socio-economic and climate future scenario outcomes,  They will also provide the framework that will facilitate assessment activities by the IPCC, within the AR6 cycle and beyond. </a:t>
            </a:r>
          </a:p>
          <a:p>
            <a:endParaRPr lang="en-US" altLang="en-US" sz="1200" u="sng">
              <a:solidFill>
                <a:srgbClr val="000000"/>
              </a:solidFill>
            </a:endParaRPr>
          </a:p>
          <a:p>
            <a:r>
              <a:rPr lang="en-US" altLang="en-US" sz="1200" u="sng">
                <a:solidFill>
                  <a:srgbClr val="000000"/>
                </a:solidFill>
              </a:rPr>
              <a:t> </a:t>
            </a:r>
            <a:endParaRPr lang="en-US" altLang="en-US" u="sng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6096000"/>
            <a:ext cx="7543800" cy="7080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000" dirty="0"/>
              <a:t>O'Neill, B. C., </a:t>
            </a:r>
            <a:r>
              <a:rPr lang="en-US" sz="1000" b="1" dirty="0"/>
              <a:t>Tebaldi, C.</a:t>
            </a:r>
            <a:r>
              <a:rPr lang="en-US" sz="1000" dirty="0"/>
              <a:t>, van </a:t>
            </a:r>
            <a:r>
              <a:rPr lang="en-US" sz="1000" dirty="0" err="1"/>
              <a:t>Vuuren</a:t>
            </a:r>
            <a:r>
              <a:rPr lang="en-US" sz="1000" dirty="0"/>
              <a:t>, D. P., </a:t>
            </a:r>
            <a:r>
              <a:rPr lang="en-US" sz="1000" dirty="0" err="1"/>
              <a:t>Eyring</a:t>
            </a:r>
            <a:r>
              <a:rPr lang="en-US" sz="1000" dirty="0"/>
              <a:t>, V., </a:t>
            </a:r>
            <a:r>
              <a:rPr lang="en-US" sz="1000" dirty="0" err="1"/>
              <a:t>Friedlingstein</a:t>
            </a:r>
            <a:r>
              <a:rPr lang="en-US" sz="1000" dirty="0"/>
              <a:t>, P., </a:t>
            </a:r>
            <a:r>
              <a:rPr lang="en-US" sz="1000" dirty="0" err="1"/>
              <a:t>Hurtt</a:t>
            </a:r>
            <a:r>
              <a:rPr lang="en-US" sz="1000" dirty="0"/>
              <a:t>, G., </a:t>
            </a:r>
            <a:r>
              <a:rPr lang="en-US" sz="1000" dirty="0" err="1"/>
              <a:t>Knutti</a:t>
            </a:r>
            <a:r>
              <a:rPr lang="en-US" sz="1000" dirty="0"/>
              <a:t>, R., </a:t>
            </a:r>
            <a:r>
              <a:rPr lang="en-US" sz="1000" dirty="0" err="1"/>
              <a:t>Kriegler</a:t>
            </a:r>
            <a:r>
              <a:rPr lang="en-US" sz="1000" dirty="0"/>
              <a:t>, E., </a:t>
            </a:r>
            <a:r>
              <a:rPr lang="en-US" sz="1000" dirty="0" err="1"/>
              <a:t>Lamarque</a:t>
            </a:r>
            <a:r>
              <a:rPr lang="en-US" sz="1000" dirty="0"/>
              <a:t>, J.-F., Lowe, J., </a:t>
            </a:r>
            <a:r>
              <a:rPr lang="en-US" sz="1000" b="1" dirty="0" err="1"/>
              <a:t>Meehl</a:t>
            </a:r>
            <a:r>
              <a:rPr lang="en-US" sz="1000" b="1" dirty="0"/>
              <a:t>, G. A.</a:t>
            </a:r>
            <a:r>
              <a:rPr lang="en-US" sz="1000" dirty="0"/>
              <a:t>, Moss, R., </a:t>
            </a:r>
            <a:r>
              <a:rPr lang="en-US" sz="1000" dirty="0" err="1"/>
              <a:t>Riahi</a:t>
            </a:r>
            <a:r>
              <a:rPr lang="en-US" sz="1000" dirty="0"/>
              <a:t>, K., and </a:t>
            </a:r>
            <a:r>
              <a:rPr lang="en-US" sz="1000" b="1" dirty="0"/>
              <a:t>Sanderson, B. M.</a:t>
            </a:r>
            <a:r>
              <a:rPr lang="en-US" sz="1000" dirty="0"/>
              <a:t>: The Scenario Model </a:t>
            </a:r>
            <a:r>
              <a:rPr lang="en-US" sz="1000" dirty="0" err="1"/>
              <a:t>Intercomparison</a:t>
            </a:r>
            <a:r>
              <a:rPr lang="en-US" sz="1000" dirty="0"/>
              <a:t> Project (</a:t>
            </a:r>
            <a:r>
              <a:rPr lang="en-US" sz="1000" dirty="0" err="1"/>
              <a:t>ScenarioMIP</a:t>
            </a:r>
            <a:r>
              <a:rPr lang="en-US" sz="1000" dirty="0"/>
              <a:t>) for CMIP6, </a:t>
            </a:r>
            <a:r>
              <a:rPr lang="en-US" sz="1000" dirty="0" err="1"/>
              <a:t>Geosci</a:t>
            </a:r>
            <a:r>
              <a:rPr lang="en-US" sz="1000" dirty="0"/>
              <a:t>. Model Dev., 9, 3461-3482, doi:10.5194/gmd-9-3461-2016, 2016.</a:t>
            </a:r>
            <a:endParaRPr lang="en-US" sz="1000" b="1" dirty="0"/>
          </a:p>
          <a:p>
            <a:pPr>
              <a:defRPr/>
            </a:pPr>
            <a:endParaRPr lang="en-US" sz="1000" b="1" dirty="0">
              <a:solidFill>
                <a:srgbClr val="800000"/>
              </a:solidFill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152400" y="3429000"/>
            <a:ext cx="42672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200" b="1" u="sng">
                <a:solidFill>
                  <a:srgbClr val="1F497D"/>
                </a:solidFill>
              </a:rPr>
              <a:t>Research: </a:t>
            </a:r>
            <a:r>
              <a:rPr lang="en-US" altLang="en-US" sz="1200"/>
              <a:t>The approved design for the future model experiments to be carried out as part of CMIP6 consists of 8 experiments divided into two tiers according to priority. Figure 1 summarizes the eperiments within the SSP/RCP framework. </a:t>
            </a:r>
          </a:p>
          <a:p>
            <a:r>
              <a:rPr lang="en-US" altLang="en-US" sz="1200"/>
              <a:t>The overarching research question  addressed by ScenarioMIP experiments </a:t>
            </a:r>
          </a:p>
          <a:p>
            <a:r>
              <a:rPr lang="en-US" altLang="en-US" sz="1200"/>
              <a:t> What are the mitigation efforts, climate outcomes, impacts,</a:t>
            </a:r>
          </a:p>
          <a:p>
            <a:r>
              <a:rPr lang="en-US" altLang="en-US" sz="1200"/>
              <a:t>and adaptation options that would be associated with</a:t>
            </a:r>
          </a:p>
          <a:p>
            <a:r>
              <a:rPr lang="en-US" altLang="en-US" sz="1200"/>
              <a:t>a range of radiative forcing pathways?</a:t>
            </a:r>
          </a:p>
          <a:p>
            <a:r>
              <a:rPr lang="en-US" altLang="en-US" sz="1200"/>
              <a:t>Other overarching themes are under the general topic of investigating the Earth system response to external forcing and characterizing the interplay of sources of variability and uncertainty in future projections. </a:t>
            </a:r>
          </a:p>
          <a:p>
            <a:r>
              <a:rPr lang="en-US" altLang="en-US" sz="1200"/>
              <a:t>	</a:t>
            </a:r>
          </a:p>
        </p:txBody>
      </p:sp>
      <p:pic>
        <p:nvPicPr>
          <p:cNvPr id="8" name="Picture 8" descr="Screen Shot 2016-09-28 at 11.21.3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925" y="914400"/>
            <a:ext cx="453707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771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2016-11-28T21:06:28Z</dcterms:created>
  <dcterms:modified xsi:type="dcterms:W3CDTF">2016-11-28T21:06:51Z</dcterms:modified>
</cp:coreProperties>
</file>