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  <p:sldMasterId id="2147483691" r:id="rId3"/>
  </p:sldMasterIdLst>
  <p:notesMasterIdLst>
    <p:notesMasterId r:id="rId5"/>
  </p:notesMasterIdLst>
  <p:handoutMasterIdLst>
    <p:handoutMasterId r:id="rId6"/>
  </p:handoutMasterIdLst>
  <p:sldIdLst>
    <p:sldId id="262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5" autoAdjust="0"/>
    <p:restoredTop sz="94694" autoAdjust="0"/>
  </p:normalViewPr>
  <p:slideViewPr>
    <p:cSldViewPr snapToGrid="0" snapToObjects="1">
      <p:cViewPr varScale="1">
        <p:scale>
          <a:sx n="121" d="100"/>
          <a:sy n="121" d="100"/>
        </p:scale>
        <p:origin x="832" y="176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3/26/20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3/26/20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0" y="330200"/>
            <a:ext cx="9140825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5" y="311150"/>
            <a:ext cx="9140825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0" y="263525"/>
            <a:ext cx="9140825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9144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557213"/>
            <a:ext cx="9147175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4288" y="5308600"/>
            <a:ext cx="3373437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25425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5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662319" y="6260098"/>
            <a:ext cx="2298257" cy="55759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372463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3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Significance and Impact</a:t>
            </a:r>
            <a:endParaRPr lang="en-US" dirty="0"/>
          </a:p>
        </p:txBody>
      </p:sp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Scientific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4572000" y="3429000"/>
            <a:ext cx="462751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0" y="3429000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0" y="762797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84658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Uncertainty Matters </a:t>
            </a:r>
            <a:br>
              <a:rPr lang="en-US" dirty="0"/>
            </a:br>
            <a:r>
              <a:rPr lang="en-US" dirty="0"/>
              <a:t>for Understanding Atmospheric Rivers</a:t>
            </a:r>
          </a:p>
        </p:txBody>
      </p:sp>
      <p:pic>
        <p:nvPicPr>
          <p:cNvPr id="3" name="Content Placeholder 2" descr="A picture containing table, sitting&#10;&#10;Description automatically generated">
            <a:extLst>
              <a:ext uri="{FF2B5EF4-FFF2-40B4-BE49-F238E27FC236}">
                <a16:creationId xmlns:a16="http://schemas.microsoft.com/office/drawing/2014/main" id="{809C80E0-1D40-C846-B557-9610DF307993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2"/>
          <a:stretch>
            <a:fillRect/>
          </a:stretch>
        </p:blipFill>
        <p:spPr>
          <a:xfrm>
            <a:off x="14288" y="1079048"/>
            <a:ext cx="3351212" cy="3351212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O’Brien, T.A., Payne, A.E., Shields, C.A., </a:t>
            </a:r>
            <a:r>
              <a:rPr lang="en-US" dirty="0" err="1"/>
              <a:t>Rutz</a:t>
            </a:r>
            <a:r>
              <a:rPr lang="en-US" dirty="0"/>
              <a:t>, J. et al. (2020) “Detection Uncertainty Matters for Understanding Atmospheric Rivers”, Bull. Am. Met. Soc., Accepted. doi:</a:t>
            </a:r>
            <a:r>
              <a:rPr lang="en-US" i="1" dirty="0"/>
              <a:t>10.31223/</a:t>
            </a:r>
            <a:r>
              <a:rPr lang="en-US" i="1" dirty="0" err="1"/>
              <a:t>osf.io</a:t>
            </a:r>
            <a:r>
              <a:rPr lang="en-US" i="1" dirty="0"/>
              <a:t>/</a:t>
            </a:r>
            <a:r>
              <a:rPr lang="en-US" i="1" dirty="0" err="1"/>
              <a:t>ftwgm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The Berkeley Lab CASCADE SFA hosted over 30 participants from multiple universities and research institutions for the 3</a:t>
            </a:r>
            <a:r>
              <a:rPr lang="en-US" baseline="30000" dirty="0"/>
              <a:t>rd</a:t>
            </a:r>
            <a:r>
              <a:rPr lang="en-US" dirty="0"/>
              <a:t> Atmospheric River Tracking Method </a:t>
            </a:r>
            <a:r>
              <a:rPr lang="en-US" dirty="0" err="1"/>
              <a:t>Intercomparison</a:t>
            </a:r>
            <a:r>
              <a:rPr lang="en-US" dirty="0"/>
              <a:t> Project (ARTMIP</a:t>
            </a:r>
            <a:r>
              <a:rPr lang="en-US"/>
              <a:t>) Workshop.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3387840" y="2641148"/>
            <a:ext cx="5786275" cy="1310742"/>
          </a:xfrm>
        </p:spPr>
        <p:txBody>
          <a:bodyPr/>
          <a:lstStyle/>
          <a:p>
            <a:r>
              <a:rPr lang="en-US" dirty="0"/>
              <a:t>The workshop summary enumerates emerging directions for atmospheric rivers (AR) research.  Participants contributed to the first ever dataset of expert-identified ARs. This will have long-term, positive impacts on the use of machine learning for AR research.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Contributed to </a:t>
            </a:r>
            <a:r>
              <a:rPr lang="en-US" dirty="0" err="1"/>
              <a:t>ClimateNet</a:t>
            </a:r>
            <a:r>
              <a:rPr lang="en-US" dirty="0"/>
              <a:t>: a database of expert-labeled ARs</a:t>
            </a:r>
          </a:p>
          <a:p>
            <a:r>
              <a:rPr lang="en-US" dirty="0"/>
              <a:t>Enumerated emerging AR research directions:</a:t>
            </a:r>
          </a:p>
          <a:p>
            <a:pPr marL="742252" lvl="1" indent="-285750">
              <a:buFont typeface="Arial" panose="020B0604020202020204" pitchFamily="34" charset="0"/>
              <a:buChar char="•"/>
            </a:pPr>
            <a:r>
              <a:rPr lang="en-US" dirty="0"/>
              <a:t>Understanding drivers of the AR lifecycle</a:t>
            </a:r>
          </a:p>
          <a:p>
            <a:pPr marL="742252" lvl="1" indent="-285750">
              <a:buFont typeface="Arial" panose="020B0604020202020204" pitchFamily="34" charset="0"/>
              <a:buChar char="•"/>
            </a:pPr>
            <a:r>
              <a:rPr lang="en-US" dirty="0"/>
              <a:t>Categorizing different types of AR</a:t>
            </a:r>
          </a:p>
          <a:p>
            <a:pPr marL="742252" lvl="1" indent="-285750">
              <a:buFont typeface="Arial" panose="020B0604020202020204" pitchFamily="34" charset="0"/>
              <a:buChar char="•"/>
            </a:pPr>
            <a:r>
              <a:rPr lang="en-US" dirty="0"/>
              <a:t>Categorizing classes of AR detection algorithm</a:t>
            </a:r>
          </a:p>
          <a:p>
            <a:pPr marL="742252" lvl="1" indent="-285750">
              <a:buFont typeface="Arial" panose="020B0604020202020204" pitchFamily="34" charset="0"/>
              <a:buChar char="•"/>
            </a:pPr>
            <a:r>
              <a:rPr lang="en-US" dirty="0"/>
              <a:t>Leverage machine learning techniques </a:t>
            </a:r>
          </a:p>
        </p:txBody>
      </p:sp>
      <p:pic>
        <p:nvPicPr>
          <p:cNvPr id="6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3571E5-3139-8049-8382-2BD79210621C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 rotWithShape="1">
          <a:blip r:embed="rId3"/>
          <a:srcRect l="-2371" t="-6357" r="2226" b="-1"/>
          <a:stretch/>
        </p:blipFill>
        <p:spPr>
          <a:xfrm>
            <a:off x="3389586" y="6242253"/>
            <a:ext cx="2364828" cy="61574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EA313C-EF2D-214F-A70E-0AF43CD0DC1D}"/>
              </a:ext>
            </a:extLst>
          </p:cNvPr>
          <p:cNvSpPr txBox="1"/>
          <p:nvPr/>
        </p:nvSpPr>
        <p:spPr>
          <a:xfrm>
            <a:off x="317240" y="4214359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AR identification by multiple experts (green) and precipitable atmospheric water (colors)</a:t>
            </a:r>
          </a:p>
        </p:txBody>
      </p:sp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rizonal Img_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2043</TotalTime>
  <Words>186</Words>
  <Application>Microsoft Macintosh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Other EESA Highlights (not DOE-SC)</vt:lpstr>
      <vt:lpstr>DOE-SC EESA Highlights</vt:lpstr>
      <vt:lpstr>Horizonal Img_DOE-SC EESA Highlights</vt:lpstr>
      <vt:lpstr>Detection Uncertainty Matters  for Understanding Atmospheric Rivers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Microsoft Office User</cp:lastModifiedBy>
  <cp:revision>91</cp:revision>
  <dcterms:created xsi:type="dcterms:W3CDTF">2016-02-10T19:06:12Z</dcterms:created>
  <dcterms:modified xsi:type="dcterms:W3CDTF">2020-03-26T17:58:22Z</dcterms:modified>
</cp:coreProperties>
</file>