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65" r:id="rId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4"/>
    <p:restoredTop sz="79211"/>
  </p:normalViewPr>
  <p:slideViewPr>
    <p:cSldViewPr>
      <p:cViewPr varScale="1">
        <p:scale>
          <a:sx n="94" d="100"/>
          <a:sy n="94" d="100"/>
        </p:scale>
        <p:origin x="1520" y="200"/>
      </p:cViewPr>
      <p:guideLst>
        <p:guide orient="horz" pos="2160"/>
        <p:guide pos="384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31EEBF8-E7F3-4A9A-850F-E4428DDCC0C3}" type="datetimeFigureOut">
              <a:rPr lang="en-US"/>
              <a:pPr>
                <a:defRPr/>
              </a:pPr>
              <a:t>11/8/21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0C2D153-3D13-4BE3-B2CD-4C482CBB0C9F}" type="slidenum">
              <a:rPr lang="en-US"/>
              <a:pPr>
                <a:defRPr/>
              </a:pPr>
              <a:t>‹#›</a:t>
            </a:fld>
            <a:endParaRPr lang="en-US"/>
          </a:p>
        </p:txBody>
      </p:sp>
    </p:spTree>
    <p:extLst>
      <p:ext uri="{BB962C8B-B14F-4D97-AF65-F5344CB8AC3E}">
        <p14:creationId xmlns:p14="http://schemas.microsoft.com/office/powerpoint/2010/main" val="2436828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7338E-CFCF-413C-9FF8-02EB67962A4A}"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92978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3147485" y="6634163"/>
            <a:ext cx="9046633"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6" name="Rectangle 8"/>
          <p:cNvSpPr/>
          <p:nvPr userDrawn="1"/>
        </p:nvSpPr>
        <p:spPr bwMode="auto">
          <a:xfrm>
            <a:off x="1" y="6634163"/>
            <a:ext cx="311150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pitchFamily="34" charset="0"/>
            </a:endParaRPr>
          </a:p>
        </p:txBody>
      </p:sp>
      <p:sp>
        <p:nvSpPr>
          <p:cNvPr id="7" name="Rectangle 235"/>
          <p:cNvSpPr>
            <a:spLocks noChangeArrowheads="1"/>
          </p:cNvSpPr>
          <p:nvPr/>
        </p:nvSpPr>
        <p:spPr bwMode="auto">
          <a:xfrm>
            <a:off x="3198285" y="6646864"/>
            <a:ext cx="8784167"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46566" y="6646864"/>
            <a:ext cx="3094567"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9848E3B6-8522-4FD6-8750-BDCE7D124C96}"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 Climate Research</a:t>
            </a:r>
          </a:p>
        </p:txBody>
      </p:sp>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1117600" y="1600201"/>
            <a:ext cx="5130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451600" y="1600201"/>
            <a:ext cx="5130800" cy="4525963"/>
          </a:xfrm>
        </p:spPr>
        <p:txBody>
          <a:bodyPr rtlCol="0">
            <a:normAutofit/>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6D29F111-307B-4882-84AF-E5A785B436C2}"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Arial" charset="0"/>
              </a:defRPr>
            </a:lvl1pPr>
          </a:lstStyle>
          <a:p>
            <a:pPr>
              <a:defRPr/>
            </a:pPr>
            <a:fld id="{9445DE63-9444-4068-B970-12C6A99CCC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38/s43017-021-00204-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
            <a:extLst>
              <a:ext uri="{FF2B5EF4-FFF2-40B4-BE49-F238E27FC236}">
                <a16:creationId xmlns:a16="http://schemas.microsoft.com/office/drawing/2014/main" id="{BEE694FE-2B51-CC42-A145-858DABCA30C4}"/>
              </a:ext>
            </a:extLst>
          </p:cNvPr>
          <p:cNvSpPr txBox="1">
            <a:spLocks noChangeArrowheads="1"/>
          </p:cNvSpPr>
          <p:nvPr/>
        </p:nvSpPr>
        <p:spPr bwMode="auto">
          <a:xfrm>
            <a:off x="444500" y="3550756"/>
            <a:ext cx="184150" cy="369888"/>
          </a:xfrm>
          <a:prstGeom prst="rect">
            <a:avLst/>
          </a:prstGeom>
          <a:noFill/>
          <a:ln w="9525">
            <a:noFill/>
            <a:miter lim="800000"/>
            <a:headEnd/>
            <a:tailEnd/>
          </a:ln>
        </p:spPr>
        <p:txBody>
          <a:bodyPr wrap="none">
            <a:spAutoFit/>
          </a:bodyPr>
          <a:lstStyle/>
          <a:p>
            <a:endParaRPr lang="en-US"/>
          </a:p>
        </p:txBody>
      </p:sp>
      <p:sp>
        <p:nvSpPr>
          <p:cNvPr id="21" name="TextBox 20">
            <a:extLst>
              <a:ext uri="{FF2B5EF4-FFF2-40B4-BE49-F238E27FC236}">
                <a16:creationId xmlns:a16="http://schemas.microsoft.com/office/drawing/2014/main" id="{82E57E39-0A38-4648-964B-7E26F6CA3DE3}"/>
              </a:ext>
            </a:extLst>
          </p:cNvPr>
          <p:cNvSpPr txBox="1"/>
          <p:nvPr/>
        </p:nvSpPr>
        <p:spPr>
          <a:xfrm>
            <a:off x="465698" y="0"/>
            <a:ext cx="11268640" cy="492443"/>
          </a:xfrm>
          <a:prstGeom prst="rect">
            <a:avLst/>
          </a:prstGeom>
          <a:noFill/>
        </p:spPr>
        <p:txBody>
          <a:bodyPr wrap="square">
            <a:spAutoFit/>
          </a:bodyPr>
          <a:lstStyle/>
          <a:p>
            <a:pPr algn="ctr"/>
            <a:r>
              <a:rPr lang="en-US" sz="2600" b="1" dirty="0">
                <a:solidFill>
                  <a:srgbClr val="0070C0"/>
                </a:solidFill>
              </a:rPr>
              <a:t>﻿Tropical teleconnection impacts on Antarctic climate changes</a:t>
            </a:r>
          </a:p>
        </p:txBody>
      </p:sp>
      <p:sp>
        <p:nvSpPr>
          <p:cNvPr id="22" name="TextBox 21">
            <a:extLst>
              <a:ext uri="{FF2B5EF4-FFF2-40B4-BE49-F238E27FC236}">
                <a16:creationId xmlns:a16="http://schemas.microsoft.com/office/drawing/2014/main" id="{BBCC6664-0CED-3649-AAF9-085214D980AB}"/>
              </a:ext>
            </a:extLst>
          </p:cNvPr>
          <p:cNvSpPr txBox="1"/>
          <p:nvPr/>
        </p:nvSpPr>
        <p:spPr>
          <a:xfrm>
            <a:off x="84152" y="457200"/>
            <a:ext cx="5458372" cy="2092881"/>
          </a:xfrm>
          <a:prstGeom prst="rect">
            <a:avLst/>
          </a:prstGeom>
          <a:noFill/>
        </p:spPr>
        <p:txBody>
          <a:bodyPr wrap="square" rtlCol="0">
            <a:spAutoFit/>
          </a:bodyPr>
          <a:lstStyle/>
          <a:p>
            <a:pPr algn="ctr"/>
            <a:r>
              <a:rPr lang="en-US" b="1" dirty="0"/>
              <a:t>Objective</a:t>
            </a:r>
          </a:p>
          <a:p>
            <a:pPr marL="177800" indent="-177800">
              <a:buFont typeface="Arial" panose="020B0604020202020204" pitchFamily="34" charset="0"/>
              <a:buChar char="•"/>
            </a:pPr>
            <a:r>
              <a:rPr lang="en-US" sz="1400" dirty="0"/>
              <a:t>Over the modern satellite era, substantial climatic changes have been observed in the Southern Ocean and the Antarctic</a:t>
            </a:r>
          </a:p>
          <a:p>
            <a:pPr marL="177800" indent="-177800">
              <a:buFont typeface="Arial" panose="020B0604020202020204" pitchFamily="34" charset="0"/>
              <a:buChar char="•"/>
            </a:pPr>
            <a:r>
              <a:rPr lang="en-US" sz="1400" dirty="0"/>
              <a:t>This study aims to summarize tropical teleconnections to the Southern Hemisphere high latitudes arising from the El Niño-Southern Oscillation, the Interdecadal Pacific Oscillation, and the Atlantic Multidecadal Oscillation</a:t>
            </a:r>
          </a:p>
          <a:p>
            <a:pPr marL="177800" indent="-177800">
              <a:buFont typeface="Arial" panose="020B0604020202020204" pitchFamily="34" charset="0"/>
              <a:buChar char="•"/>
            </a:pPr>
            <a:r>
              <a:rPr lang="en-US" sz="1400" dirty="0"/>
              <a:t>Particular focus is given to understanding the physical mechanisms and understanding the long-term climatic impacts</a:t>
            </a:r>
          </a:p>
        </p:txBody>
      </p:sp>
      <p:sp>
        <p:nvSpPr>
          <p:cNvPr id="23" name="TextBox 22">
            <a:extLst>
              <a:ext uri="{FF2B5EF4-FFF2-40B4-BE49-F238E27FC236}">
                <a16:creationId xmlns:a16="http://schemas.microsoft.com/office/drawing/2014/main" id="{2AC327B8-DAA7-F449-BE41-B85DCE6773A0}"/>
              </a:ext>
            </a:extLst>
          </p:cNvPr>
          <p:cNvSpPr txBox="1"/>
          <p:nvPr/>
        </p:nvSpPr>
        <p:spPr>
          <a:xfrm>
            <a:off x="130484" y="5029200"/>
            <a:ext cx="5736916" cy="1231106"/>
          </a:xfrm>
          <a:prstGeom prst="rect">
            <a:avLst/>
          </a:prstGeom>
          <a:noFill/>
        </p:spPr>
        <p:txBody>
          <a:bodyPr wrap="square" rtlCol="0">
            <a:spAutoFit/>
          </a:bodyPr>
          <a:lstStyle/>
          <a:p>
            <a:pPr algn="ctr"/>
            <a:r>
              <a:rPr lang="en-US" b="1" dirty="0"/>
              <a:t>Impact</a:t>
            </a:r>
          </a:p>
          <a:p>
            <a:pPr marL="120650" indent="-120650">
              <a:buFont typeface="Arial" panose="020B0604020202020204" pitchFamily="34" charset="0"/>
              <a:buChar char="•"/>
            </a:pPr>
            <a:r>
              <a:rPr lang="en-US" sz="1400" dirty="0"/>
              <a:t>Reducing these uncertainties and improving understanding requires:</a:t>
            </a:r>
          </a:p>
          <a:p>
            <a:pPr marL="117475" lvl="1" indent="-109538">
              <a:buFont typeface="Arial" panose="020B0604020202020204" pitchFamily="34" charset="0"/>
              <a:buChar char="•"/>
            </a:pPr>
            <a:r>
              <a:rPr lang="en-US" sz="1400" dirty="0"/>
              <a:t>pan-Antarctic efforts towards sustained, long-term observations</a:t>
            </a:r>
          </a:p>
          <a:p>
            <a:pPr marL="117475" lvl="1" indent="-109538">
              <a:buFont typeface="Arial" panose="020B0604020202020204" pitchFamily="34" charset="0"/>
              <a:buChar char="•"/>
            </a:pPr>
            <a:r>
              <a:rPr lang="en-US" sz="1400" dirty="0"/>
              <a:t>more realistic dynamics and parameterizations applied within high-resolution climate models</a:t>
            </a:r>
          </a:p>
        </p:txBody>
      </p:sp>
      <p:sp>
        <p:nvSpPr>
          <p:cNvPr id="13" name="TextBox 12">
            <a:extLst>
              <a:ext uri="{FF2B5EF4-FFF2-40B4-BE49-F238E27FC236}">
                <a16:creationId xmlns:a16="http://schemas.microsoft.com/office/drawing/2014/main" id="{E4A08494-2481-DB4E-952D-1F2E30EC3A9F}"/>
              </a:ext>
            </a:extLst>
          </p:cNvPr>
          <p:cNvSpPr txBox="1"/>
          <p:nvPr/>
        </p:nvSpPr>
        <p:spPr>
          <a:xfrm>
            <a:off x="110925" y="6324600"/>
            <a:ext cx="11976849" cy="2462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950" u="sng" dirty="0"/>
              <a:t>Reference</a:t>
            </a:r>
            <a:r>
              <a:rPr lang="en-GB" sz="950" dirty="0"/>
              <a:t>:  </a:t>
            </a:r>
            <a:r>
              <a:rPr lang="en-US" sz="1000" dirty="0"/>
              <a:t>Li, X. and 40 others (including S.F. Price). 2021. Tropical teleconnection impacts on Antarctic climate changes. </a:t>
            </a:r>
            <a:r>
              <a:rPr lang="en-US" sz="1000" i="1" dirty="0"/>
              <a:t>Nature Reviews Earth &amp; Environment</a:t>
            </a:r>
            <a:r>
              <a:rPr lang="en-US" sz="1000" dirty="0"/>
              <a:t>, </a:t>
            </a:r>
            <a:r>
              <a:rPr lang="en-US" sz="1000" dirty="0">
                <a:hlinkClick r:id="rId3"/>
              </a:rPr>
              <a:t>doi.org/10.1038/s43017-021-00204-5</a:t>
            </a:r>
            <a:endParaRPr lang="en-US" sz="950" dirty="0"/>
          </a:p>
        </p:txBody>
      </p:sp>
      <p:pic>
        <p:nvPicPr>
          <p:cNvPr id="7" name="Picture 6">
            <a:extLst>
              <a:ext uri="{FF2B5EF4-FFF2-40B4-BE49-F238E27FC236}">
                <a16:creationId xmlns:a16="http://schemas.microsoft.com/office/drawing/2014/main" id="{2C9D5B03-6DDC-CF4D-A9CA-D2F912AFE82F}"/>
              </a:ext>
            </a:extLst>
          </p:cNvPr>
          <p:cNvPicPr>
            <a:picLocks noChangeAspect="1"/>
          </p:cNvPicPr>
          <p:nvPr/>
        </p:nvPicPr>
        <p:blipFill rotWithShape="1">
          <a:blip r:embed="rId4">
            <a:extLst>
              <a:ext uri="{28A0092B-C50C-407E-A947-70E740481C1C}">
                <a14:useLocalDpi xmlns:a14="http://schemas.microsoft.com/office/drawing/2010/main" val="0"/>
              </a:ext>
            </a:extLst>
          </a:blip>
          <a:srcRect t="5990" r="51025"/>
          <a:stretch/>
        </p:blipFill>
        <p:spPr>
          <a:xfrm>
            <a:off x="9296400" y="550518"/>
            <a:ext cx="2743200" cy="2692291"/>
          </a:xfrm>
          <a:prstGeom prst="rect">
            <a:avLst/>
          </a:prstGeom>
        </p:spPr>
      </p:pic>
      <p:pic>
        <p:nvPicPr>
          <p:cNvPr id="9" name="Picture 8">
            <a:extLst>
              <a:ext uri="{FF2B5EF4-FFF2-40B4-BE49-F238E27FC236}">
                <a16:creationId xmlns:a16="http://schemas.microsoft.com/office/drawing/2014/main" id="{53782873-1895-6540-BACC-C6B02A0DEC67}"/>
              </a:ext>
            </a:extLst>
          </p:cNvPr>
          <p:cNvPicPr>
            <a:picLocks noChangeAspect="1"/>
          </p:cNvPicPr>
          <p:nvPr/>
        </p:nvPicPr>
        <p:blipFill rotWithShape="1">
          <a:blip r:embed="rId5">
            <a:extLst>
              <a:ext uri="{28A0092B-C50C-407E-A947-70E740481C1C}">
                <a14:useLocalDpi xmlns:a14="http://schemas.microsoft.com/office/drawing/2010/main" val="0"/>
              </a:ext>
            </a:extLst>
          </a:blip>
          <a:srcRect t="6334" r="50000"/>
          <a:stretch/>
        </p:blipFill>
        <p:spPr>
          <a:xfrm>
            <a:off x="5567237" y="685800"/>
            <a:ext cx="3654237" cy="2997334"/>
          </a:xfrm>
          <a:prstGeom prst="rect">
            <a:avLst/>
          </a:prstGeom>
        </p:spPr>
      </p:pic>
      <p:pic>
        <p:nvPicPr>
          <p:cNvPr id="29" name="Picture 28">
            <a:extLst>
              <a:ext uri="{FF2B5EF4-FFF2-40B4-BE49-F238E27FC236}">
                <a16:creationId xmlns:a16="http://schemas.microsoft.com/office/drawing/2014/main" id="{31FA6BA5-2D96-0B44-B8C1-942FC6A0C4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400" y="3200400"/>
            <a:ext cx="2743200" cy="642730"/>
          </a:xfrm>
          <a:prstGeom prst="rect">
            <a:avLst/>
          </a:prstGeom>
        </p:spPr>
      </p:pic>
      <p:sp>
        <p:nvSpPr>
          <p:cNvPr id="26" name="TextBox 27">
            <a:extLst>
              <a:ext uri="{FF2B5EF4-FFF2-40B4-BE49-F238E27FC236}">
                <a16:creationId xmlns:a16="http://schemas.microsoft.com/office/drawing/2014/main" id="{E87BC6C7-C3DC-4747-9F2F-AAD57851776B}"/>
              </a:ext>
            </a:extLst>
          </p:cNvPr>
          <p:cNvSpPr txBox="1">
            <a:spLocks noChangeArrowheads="1"/>
          </p:cNvSpPr>
          <p:nvPr/>
        </p:nvSpPr>
        <p:spPr bwMode="auto">
          <a:xfrm>
            <a:off x="5968313" y="4077831"/>
            <a:ext cx="5995087" cy="2246769"/>
          </a:xfrm>
          <a:prstGeom prst="rect">
            <a:avLst/>
          </a:prstGeom>
          <a:noFill/>
          <a:ln w="9525">
            <a:noFill/>
            <a:miter lim="800000"/>
            <a:headEnd/>
            <a:tailEnd/>
          </a:ln>
        </p:spPr>
        <p:txBody>
          <a:bodyPr wrap="square">
            <a:spAutoFit/>
          </a:bodyPr>
          <a:lstStyle/>
          <a:p>
            <a:r>
              <a:rPr lang="en-US" sz="1400" b="1" dirty="0">
                <a:solidFill>
                  <a:schemeClr val="tx2"/>
                </a:solidFill>
              </a:rPr>
              <a:t>Upper-left: </a:t>
            </a:r>
            <a:r>
              <a:rPr lang="en-US" sz="1400" dirty="0">
                <a:solidFill>
                  <a:schemeClr val="tx2"/>
                </a:solidFill>
              </a:rPr>
              <a:t>500-hPa geopotential height anomalies (red and blue contours indicating positive and negative anomalies) following positive JJA El Niño–Southern Oscillation event (color shading). </a:t>
            </a:r>
            <a:r>
              <a:rPr lang="en-US" sz="1400" b="1" dirty="0">
                <a:solidFill>
                  <a:schemeClr val="tx2"/>
                </a:solidFill>
              </a:rPr>
              <a:t>Lower-left: </a:t>
            </a:r>
            <a:r>
              <a:rPr lang="en-US" sz="1400" dirty="0">
                <a:solidFill>
                  <a:schemeClr val="tx2"/>
                </a:solidFill>
              </a:rPr>
              <a:t>Time series of Niño 3.4 index. </a:t>
            </a:r>
            <a:r>
              <a:rPr lang="en-US" sz="1400" b="1" dirty="0">
                <a:solidFill>
                  <a:schemeClr val="tx2"/>
                </a:solidFill>
              </a:rPr>
              <a:t>Right: </a:t>
            </a:r>
            <a:r>
              <a:rPr lang="en-US" sz="1400" dirty="0">
                <a:solidFill>
                  <a:schemeClr val="tx2"/>
                </a:solidFill>
              </a:rPr>
              <a:t>JJA Antarctic surface air temperature (color) and sea ice concentration (grey scale) anomalies regressed onto the standardized JJA Niño 3.4 index. Tropical sea surface temperature variability promotes stationary Rossby wave propagation to the Southern Hemisphere; atmospheric pressure anomalies (e.g., Amundsen Sea Low, ASL), drive SAT and SIC anomalies.</a:t>
            </a:r>
          </a:p>
          <a:p>
            <a:endParaRPr lang="en-US" sz="1400" dirty="0">
              <a:solidFill>
                <a:schemeClr val="tx2"/>
              </a:solidFill>
              <a:latin typeface="+mj-lt"/>
            </a:endParaRPr>
          </a:p>
        </p:txBody>
      </p:sp>
      <p:sp>
        <p:nvSpPr>
          <p:cNvPr id="30" name="TextBox 29">
            <a:extLst>
              <a:ext uri="{FF2B5EF4-FFF2-40B4-BE49-F238E27FC236}">
                <a16:creationId xmlns:a16="http://schemas.microsoft.com/office/drawing/2014/main" id="{2D50AF1C-D8C4-9548-AFE4-022B01B69B4A}"/>
              </a:ext>
            </a:extLst>
          </p:cNvPr>
          <p:cNvSpPr txBox="1"/>
          <p:nvPr/>
        </p:nvSpPr>
        <p:spPr>
          <a:xfrm>
            <a:off x="102187" y="2529629"/>
            <a:ext cx="5465050" cy="2739211"/>
          </a:xfrm>
          <a:prstGeom prst="rect">
            <a:avLst/>
          </a:prstGeom>
          <a:noFill/>
        </p:spPr>
        <p:txBody>
          <a:bodyPr wrap="square" rtlCol="0">
            <a:spAutoFit/>
          </a:bodyPr>
          <a:lstStyle/>
          <a:p>
            <a:pPr algn="ctr"/>
            <a:r>
              <a:rPr lang="en-US" b="1" dirty="0"/>
              <a:t>Approach and Results</a:t>
            </a:r>
          </a:p>
          <a:p>
            <a:pPr marL="177800" indent="-177800">
              <a:buFont typeface="Arial" panose="020B0604020202020204" pitchFamily="34" charset="0"/>
              <a:buChar char="•"/>
            </a:pPr>
            <a:r>
              <a:rPr lang="en-US" sz="1400" dirty="0"/>
              <a:t>By synthesizing the results from numerous past studies, we find that tropical-to-polar teleconnections have contributed to the following Antarctic and Southern Ocean changes:</a:t>
            </a:r>
          </a:p>
          <a:p>
            <a:pPr marL="177800" indent="-177800">
              <a:buFont typeface="Arial" panose="020B0604020202020204" pitchFamily="34" charset="0"/>
              <a:buChar char="•"/>
            </a:pPr>
            <a:r>
              <a:rPr lang="en-US" sz="1400" dirty="0"/>
              <a:t>Regional rapid surface warming</a:t>
            </a:r>
          </a:p>
          <a:p>
            <a:pPr marL="177800" indent="-177800">
              <a:buFont typeface="Arial" panose="020B0604020202020204" pitchFamily="34" charset="0"/>
              <a:buChar char="•"/>
            </a:pPr>
            <a:r>
              <a:rPr lang="en-US" sz="1400" dirty="0"/>
              <a:t>Pre-2015 sea ice expansion and its reduction thereafter</a:t>
            </a:r>
          </a:p>
          <a:p>
            <a:pPr marL="177800" indent="-177800">
              <a:buFont typeface="Arial" panose="020B0604020202020204" pitchFamily="34" charset="0"/>
              <a:buChar char="•"/>
            </a:pPr>
            <a:r>
              <a:rPr lang="en-US" sz="1400" dirty="0"/>
              <a:t>changes in ocean heat content</a:t>
            </a:r>
          </a:p>
          <a:p>
            <a:pPr marL="177800" indent="-177800">
              <a:buFont typeface="Arial" panose="020B0604020202020204" pitchFamily="34" charset="0"/>
              <a:buChar char="•"/>
            </a:pPr>
            <a:r>
              <a:rPr lang="en-US" sz="1400" dirty="0"/>
              <a:t>Accelerated thinning of the Antarctic ice sheet</a:t>
            </a:r>
          </a:p>
          <a:p>
            <a:pPr marL="177800" indent="-177800">
              <a:buFont typeface="Arial" panose="020B0604020202020204" pitchFamily="34" charset="0"/>
              <a:buChar char="•"/>
            </a:pPr>
            <a:r>
              <a:rPr lang="en-US" sz="1400" dirty="0"/>
              <a:t>Limited observations and model biases restrict our understanding of the relative importance of tele-connections versus those arising from greenhouse gases, ozone recovery, and internal variability.</a:t>
            </a:r>
          </a:p>
        </p:txBody>
      </p:sp>
      <p:pic>
        <p:nvPicPr>
          <p:cNvPr id="31" name="Picture 30">
            <a:extLst>
              <a:ext uri="{FF2B5EF4-FFF2-40B4-BE49-F238E27FC236}">
                <a16:creationId xmlns:a16="http://schemas.microsoft.com/office/drawing/2014/main" id="{2C3802E0-10A0-8640-BA9E-DFFB4D7DF5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1687" y="3243470"/>
            <a:ext cx="2743200" cy="642730"/>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12951</TotalTime>
  <Words>322</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Microsoft Office User</cp:lastModifiedBy>
  <cp:revision>111</cp:revision>
  <dcterms:created xsi:type="dcterms:W3CDTF">2013-09-25T16:30:27Z</dcterms:created>
  <dcterms:modified xsi:type="dcterms:W3CDTF">2021-11-09T16:03:05Z</dcterms:modified>
</cp:coreProperties>
</file>