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6"/>
    <p:restoredTop sz="97219"/>
  </p:normalViewPr>
  <p:slideViewPr>
    <p:cSldViewPr>
      <p:cViewPr varScale="1">
        <p:scale>
          <a:sx n="162" d="100"/>
          <a:sy n="162" d="100"/>
        </p:scale>
        <p:origin x="216" y="2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1EEBF8-E7F3-4A9A-850F-E4428DDCC0C3}" type="datetimeFigureOut">
              <a:rPr lang="en-US"/>
              <a:pPr>
                <a:defRPr/>
              </a:pPr>
              <a:t>4/30/21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C2D153-3D13-4BE3-B2CD-4C482CBB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8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B7338E-CFCF-413C-9FF8-02EB67962A4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86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3147485" y="6634163"/>
            <a:ext cx="9046633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1" y="6634163"/>
            <a:ext cx="3111500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3198285" y="6646864"/>
            <a:ext cx="8784167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235"/>
          <p:cNvSpPr>
            <a:spLocks noChangeArrowheads="1"/>
          </p:cNvSpPr>
          <p:nvPr userDrawn="1"/>
        </p:nvSpPr>
        <p:spPr bwMode="auto">
          <a:xfrm>
            <a:off x="-46566" y="6646864"/>
            <a:ext cx="3094567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9848E3B6-8522-4FD6-8750-BDCE7D124C96}" type="slidenum">
              <a:rPr lang="en-US" sz="1000">
                <a:solidFill>
                  <a:schemeClr val="bg1"/>
                </a:solidFill>
                <a:latin typeface="+mn-lt"/>
                <a:ea typeface="Rod"/>
                <a:cs typeface="Rod"/>
              </a:rPr>
              <a:pPr marL="171450" indent="-1714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BER Climate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17600" y="1600201"/>
            <a:ext cx="5130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451600" y="1600201"/>
            <a:ext cx="51308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6D29F111-307B-4882-84AF-E5A785B43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445DE63-9444-4068-B970-12C6A99CC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38/s41586-021-03302-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">
            <a:extLst>
              <a:ext uri="{FF2B5EF4-FFF2-40B4-BE49-F238E27FC236}">
                <a16:creationId xmlns:a16="http://schemas.microsoft.com/office/drawing/2014/main" id="{BEE694FE-2B51-CC42-A145-858DABCA3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" y="3550756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2E57E39-0A38-4648-964B-7E26F6CA3DE3}"/>
              </a:ext>
            </a:extLst>
          </p:cNvPr>
          <p:cNvSpPr txBox="1"/>
          <p:nvPr/>
        </p:nvSpPr>
        <p:spPr>
          <a:xfrm>
            <a:off x="465698" y="0"/>
            <a:ext cx="1126864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solidFill>
                  <a:srgbClr val="0070C0"/>
                </a:solidFill>
              </a:rPr>
              <a:t>Projected Land Ice Contributions to 21</a:t>
            </a:r>
            <a:r>
              <a:rPr lang="en-US" sz="2600" b="1" baseline="30000" dirty="0">
                <a:solidFill>
                  <a:srgbClr val="0070C0"/>
                </a:solidFill>
              </a:rPr>
              <a:t>st</a:t>
            </a:r>
            <a:r>
              <a:rPr lang="en-US" sz="2600" b="1" dirty="0">
                <a:solidFill>
                  <a:srgbClr val="0070C0"/>
                </a:solidFill>
              </a:rPr>
              <a:t> Century Sea Level Rise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CC6664-0CED-3649-AAF9-085214D980AB}"/>
              </a:ext>
            </a:extLst>
          </p:cNvPr>
          <p:cNvSpPr txBox="1"/>
          <p:nvPr/>
        </p:nvSpPr>
        <p:spPr>
          <a:xfrm>
            <a:off x="62751" y="457200"/>
            <a:ext cx="48140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Objective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Estimate the range of future sea-level rise from glaciers and ice sheets (land ice) using the most recent models and emissions scenarios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More fully characterize and represent the range of sea level uncertainty with a particular focus on the uncertainty arising from Antarctica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AC327B8-DAA7-F449-BE41-B85DCE6773A0}"/>
              </a:ext>
            </a:extLst>
          </p:cNvPr>
          <p:cNvSpPr txBox="1"/>
          <p:nvPr/>
        </p:nvSpPr>
        <p:spPr>
          <a:xfrm>
            <a:off x="5715000" y="4343400"/>
            <a:ext cx="649911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Impact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600" dirty="0"/>
              <a:t>Greatly improved models and methods provide the most comprehensive projections of sea-level rise from land ice to date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600" dirty="0"/>
              <a:t>Results confirm that Antarctica remains a critical focus for reducing future sea level uncertainty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600" dirty="0"/>
              <a:t>Limiting global warming to 1.5</a:t>
            </a:r>
            <a:r>
              <a:rPr lang="en-US" sz="2000" baseline="30000" dirty="0"/>
              <a:t>∘</a:t>
            </a:r>
            <a:r>
              <a:rPr lang="en-US" sz="1600" dirty="0"/>
              <a:t>C reduces 21</a:t>
            </a:r>
            <a:r>
              <a:rPr lang="en-US" sz="1600" baseline="30000" dirty="0"/>
              <a:t>st</a:t>
            </a:r>
            <a:r>
              <a:rPr lang="en-US" sz="1600" dirty="0"/>
              <a:t> century land ice contribution to sea-level rise from 25 to 13 cm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334400-9204-C64F-AAB4-8F31EAD0E735}"/>
              </a:ext>
            </a:extLst>
          </p:cNvPr>
          <p:cNvSpPr txBox="1"/>
          <p:nvPr/>
        </p:nvSpPr>
        <p:spPr>
          <a:xfrm>
            <a:off x="1081599" y="6324600"/>
            <a:ext cx="10028802" cy="2462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950" u="sng" dirty="0"/>
              <a:t>Reference</a:t>
            </a:r>
            <a:r>
              <a:rPr lang="en-GB" sz="950" dirty="0"/>
              <a:t>:  </a:t>
            </a:r>
            <a:r>
              <a:rPr lang="en-US" sz="950" dirty="0"/>
              <a:t>Edwards, T. and 84 others (including 7 DOE), 2021. Projected land ice contributions to 21</a:t>
            </a:r>
            <a:r>
              <a:rPr lang="en-US" sz="950" baseline="30000" dirty="0"/>
              <a:t>st</a:t>
            </a:r>
            <a:r>
              <a:rPr lang="en-US" sz="950" dirty="0"/>
              <a:t> century sea level rise. </a:t>
            </a:r>
            <a:r>
              <a:rPr lang="en-US" sz="950" i="1" dirty="0"/>
              <a:t>Nature</a:t>
            </a:r>
            <a:r>
              <a:rPr lang="en-US" sz="950" dirty="0"/>
              <a:t>, </a:t>
            </a:r>
            <a:r>
              <a:rPr lang="en-US" sz="950" b="1" dirty="0"/>
              <a:t>591</a:t>
            </a:r>
            <a:r>
              <a:rPr lang="en-US" sz="950" dirty="0"/>
              <a:t>, </a:t>
            </a:r>
            <a:r>
              <a:rPr lang="en-US" sz="1000" dirty="0">
                <a:hlinkClick r:id="rId3"/>
              </a:rPr>
              <a:t>doi:10.1038/s41586-021-03302-y</a:t>
            </a:r>
            <a:endParaRPr lang="en-US" sz="950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9D749545-E290-1140-8B84-E6A1BB5BC1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7081" y="533400"/>
            <a:ext cx="7032519" cy="3294413"/>
          </a:xfrm>
          <a:prstGeom prst="rect">
            <a:avLst/>
          </a:prstGeom>
        </p:spPr>
      </p:pic>
      <p:sp>
        <p:nvSpPr>
          <p:cNvPr id="26" name="TextBox 27">
            <a:extLst>
              <a:ext uri="{FF2B5EF4-FFF2-40B4-BE49-F238E27FC236}">
                <a16:creationId xmlns:a16="http://schemas.microsoft.com/office/drawing/2014/main" id="{E87BC6C7-C3DC-4747-9F2F-AAD578517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362" y="3802559"/>
            <a:ext cx="707830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70C0"/>
                </a:solidFill>
                <a:latin typeface="+mj-lt"/>
                <a:cs typeface="Calibri" panose="020F0502020204030204" pitchFamily="34" charset="0"/>
              </a:rPr>
              <a:t>Projected </a:t>
            </a:r>
            <a:r>
              <a:rPr lang="en-US" sz="1100" dirty="0">
                <a:solidFill>
                  <a:srgbClr val="0070C0"/>
                </a:solidFill>
                <a:cs typeface="Calibri" panose="020F0502020204030204" pitchFamily="34" charset="0"/>
              </a:rPr>
              <a:t>2015-2100 </a:t>
            </a:r>
            <a:r>
              <a:rPr lang="en-US" sz="1100" dirty="0">
                <a:solidFill>
                  <a:srgbClr val="0070C0"/>
                </a:solidFill>
                <a:latin typeface="+mj-lt"/>
                <a:cs typeface="Calibri" panose="020F0502020204030204" pitchFamily="34" charset="0"/>
              </a:rPr>
              <a:t>land ice contribution to sea level for a range of emissions scenarios. Solid lines and shaded regions show median and 5-95th percentile estimates, respectively. Pale solid lines denote 95th percentiles for risk-averse projections.  Box-and-whiskers indicate 5, 25, 50, 75, 95th percentiles at 2100. </a:t>
            </a:r>
          </a:p>
          <a:p>
            <a:endParaRPr lang="en-US" sz="11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70C2115-3D62-E44C-8187-1C03C570151A}"/>
              </a:ext>
            </a:extLst>
          </p:cNvPr>
          <p:cNvSpPr txBox="1"/>
          <p:nvPr/>
        </p:nvSpPr>
        <p:spPr>
          <a:xfrm>
            <a:off x="62751" y="2590800"/>
            <a:ext cx="49443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Research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600" dirty="0"/>
              <a:t>Apply multiple glacier models, ice sheet models, climate models, and emissions scenarios to characterize the impact of land ice evolution on future sea level rise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70AE9A-3ACA-4F4A-A89C-D845CA708354}"/>
              </a:ext>
            </a:extLst>
          </p:cNvPr>
          <p:cNvSpPr txBox="1"/>
          <p:nvPr/>
        </p:nvSpPr>
        <p:spPr>
          <a:xfrm>
            <a:off x="62751" y="3960555"/>
            <a:ext cx="5728449" cy="3085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600" dirty="0"/>
              <a:t>Using these multi-model ensembles and statistical emulation, build probabilistic projections of future sea-   level rise from land ice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600" dirty="0"/>
              <a:t>DOE contributed at multiple levels including selecting appropriate climate models (</a:t>
            </a:r>
            <a:r>
              <a:rPr lang="en-US" sz="1600" dirty="0" err="1"/>
              <a:t>HiLAT</a:t>
            </a:r>
            <a:r>
              <a:rPr lang="en-US" sz="1600" dirty="0"/>
              <a:t>), developing model parameterizations (</a:t>
            </a:r>
            <a:r>
              <a:rPr lang="en-US" sz="1600" dirty="0" err="1"/>
              <a:t>ProSPect</a:t>
            </a:r>
            <a:r>
              <a:rPr lang="en-US" sz="1600" dirty="0"/>
              <a:t>), and conducting high-fidelity, high-resolution ice sheet model simulations using MALI and BISICLES (</a:t>
            </a:r>
            <a:r>
              <a:rPr lang="en-US" sz="1600" dirty="0" err="1"/>
              <a:t>ProSPect</a:t>
            </a:r>
            <a:r>
              <a:rPr lang="en-US" sz="1600" dirty="0"/>
              <a:t>) </a:t>
            </a:r>
          </a:p>
          <a:p>
            <a:endParaRPr lang="en-US" sz="1600" dirty="0"/>
          </a:p>
          <a:p>
            <a:endParaRPr lang="en-US" sz="1050" dirty="0"/>
          </a:p>
          <a:p>
            <a:pPr marL="120650" indent="-1206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20650" indent="-1206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9916</TotalTime>
  <Words>284</Words>
  <Application>Microsoft Macintosh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Microsoft Office User</cp:lastModifiedBy>
  <cp:revision>95</cp:revision>
  <dcterms:created xsi:type="dcterms:W3CDTF">2013-09-25T16:30:27Z</dcterms:created>
  <dcterms:modified xsi:type="dcterms:W3CDTF">2021-05-01T19:17:10Z</dcterms:modified>
</cp:coreProperties>
</file>