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7" r:id="rId4"/>
  </p:sldIdLst>
  <p:sldSz cx="9144000" cy="6858000" type="screen4x3"/>
  <p:notesSz cx="6985000" cy="92837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sey, Kathryn S" initials="DK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28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wrap="square" lIns="92958" tIns="46479" rIns="92958" bIns="46479" numCol="1" anchor="t" anchorCtr="0" compatLnSpc="1">
            <a:prstTxWarp prst="textNoShape">
              <a:avLst/>
            </a:prstTxWarp>
          </a:bodyPr>
          <a:lstStyle>
            <a:lvl1pPr algn="r" eaLnBrk="1" hangingPunct="1">
              <a:defRPr sz="1200"/>
            </a:lvl1pPr>
          </a:lstStyle>
          <a:p>
            <a:pPr>
              <a:defRPr/>
            </a:pPr>
            <a:fld id="{DEFDA69D-FB36-47D5-8467-BACE70A0F008}" type="datetimeFigureOut">
              <a:rPr lang="en-US" altLang="en-US"/>
              <a:pPr>
                <a:defRPr/>
              </a:pPr>
              <a:t>2/15/2017</a:t>
            </a:fld>
            <a:endParaRPr lang="en-US" alt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eaLnBrk="1" hangingPunct="1">
              <a:defRPr sz="1200"/>
            </a:lvl1pPr>
          </a:lstStyle>
          <a:p>
            <a:fld id="{740B8AEA-8D54-4C85-B61D-086190722D6E}" type="slidenum">
              <a:rPr lang="en-US" altLang="en-US"/>
              <a:pPr/>
              <a:t>‹#›</a:t>
            </a:fld>
            <a:endParaRPr lang="en-US" altLang="en-US"/>
          </a:p>
        </p:txBody>
      </p:sp>
    </p:spTree>
    <p:extLst>
      <p:ext uri="{BB962C8B-B14F-4D97-AF65-F5344CB8AC3E}">
        <p14:creationId xmlns:p14="http://schemas.microsoft.com/office/powerpoint/2010/main" val="130136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735A091E-E4C5-489D-9F41-7B478AB0D510}" type="slidenum">
              <a:rPr lang="en-US" altLang="en-US"/>
              <a:pPr>
                <a:spcBef>
                  <a:spcPct val="0"/>
                </a:spcBef>
              </a:pPr>
              <a:t>1</a:t>
            </a:fld>
            <a:endParaRPr lang="en-US" altLang="en-US"/>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smtClean="0"/>
              <a:t>http://www.pnnl.gov/science/highlights/highlights.asp?division=749</a:t>
            </a:r>
          </a:p>
        </p:txBody>
      </p:sp>
    </p:spTree>
    <p:extLst>
      <p:ext uri="{BB962C8B-B14F-4D97-AF65-F5344CB8AC3E}">
        <p14:creationId xmlns:p14="http://schemas.microsoft.com/office/powerpoint/2010/main" val="3914067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7974C32-1305-4A64-A35F-03D7D7FA0922}" type="datetimeFigureOut">
              <a:rPr lang="en-US" altLang="en-US"/>
              <a:pPr>
                <a:defRPr/>
              </a:pPr>
              <a:t>2/15/2017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01AAC4C-F930-4F95-89E1-30EB38AEC496}" type="slidenum">
              <a:rPr lang="en-US" altLang="en-US"/>
              <a:pPr/>
              <a:t>‹#›</a:t>
            </a:fld>
            <a:endParaRPr lang="en-US" altLang="en-US"/>
          </a:p>
        </p:txBody>
      </p:sp>
    </p:spTree>
    <p:extLst>
      <p:ext uri="{BB962C8B-B14F-4D97-AF65-F5344CB8AC3E}">
        <p14:creationId xmlns:p14="http://schemas.microsoft.com/office/powerpoint/2010/main" val="2735636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64ECAF-0E9C-46F4-BB3B-8A28B1B2AD70}" type="datetimeFigureOut">
              <a:rPr lang="en-US" altLang="en-US"/>
              <a:pPr>
                <a:defRPr/>
              </a:pPr>
              <a:t>2/15/2017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C85D47E-E2E8-43DE-A2E3-8FED636E19CC}" type="slidenum">
              <a:rPr lang="en-US" altLang="en-US"/>
              <a:pPr/>
              <a:t>‹#›</a:t>
            </a:fld>
            <a:endParaRPr lang="en-US" altLang="en-US"/>
          </a:p>
        </p:txBody>
      </p:sp>
    </p:spTree>
    <p:extLst>
      <p:ext uri="{BB962C8B-B14F-4D97-AF65-F5344CB8AC3E}">
        <p14:creationId xmlns:p14="http://schemas.microsoft.com/office/powerpoint/2010/main" val="215052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B39D10-187C-4650-9F1E-3D637EF496CF}" type="datetimeFigureOut">
              <a:rPr lang="en-US" altLang="en-US"/>
              <a:pPr>
                <a:defRPr/>
              </a:pPr>
              <a:t>2/15/2017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C6B023A-FB4A-4C9B-B081-AA95158FFFF0}" type="slidenum">
              <a:rPr lang="en-US" altLang="en-US"/>
              <a:pPr/>
              <a:t>‹#›</a:t>
            </a:fld>
            <a:endParaRPr lang="en-US" altLang="en-US"/>
          </a:p>
        </p:txBody>
      </p:sp>
    </p:spTree>
    <p:extLst>
      <p:ext uri="{BB962C8B-B14F-4D97-AF65-F5344CB8AC3E}">
        <p14:creationId xmlns:p14="http://schemas.microsoft.com/office/powerpoint/2010/main" val="53279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95400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B38DAA-FD0E-4059-A7E7-6DC5B80BFBC3}" type="datetimeFigureOut">
              <a:rPr lang="en-US" altLang="en-US"/>
              <a:pPr>
                <a:defRPr/>
              </a:pPr>
              <a:t>2/15/2017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124CB6-7396-41E9-A4D8-17BFD4FCC9A8}" type="slidenum">
              <a:rPr lang="en-US" altLang="en-US"/>
              <a:pPr/>
              <a:t>‹#›</a:t>
            </a:fld>
            <a:endParaRPr lang="en-US" altLang="en-US"/>
          </a:p>
        </p:txBody>
      </p:sp>
    </p:spTree>
    <p:extLst>
      <p:ext uri="{BB962C8B-B14F-4D97-AF65-F5344CB8AC3E}">
        <p14:creationId xmlns:p14="http://schemas.microsoft.com/office/powerpoint/2010/main" val="147054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9D5EC10-031B-4578-B52A-33E0C1DD2413}" type="datetimeFigureOut">
              <a:rPr lang="en-US" altLang="en-US"/>
              <a:pPr>
                <a:defRPr/>
              </a:pPr>
              <a:t>2/15/2017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46317DA-EBE5-4184-9092-6331904661C7}" type="slidenum">
              <a:rPr lang="en-US" altLang="en-US"/>
              <a:pPr/>
              <a:t>‹#›</a:t>
            </a:fld>
            <a:endParaRPr lang="en-US" altLang="en-US"/>
          </a:p>
        </p:txBody>
      </p:sp>
    </p:spTree>
    <p:extLst>
      <p:ext uri="{BB962C8B-B14F-4D97-AF65-F5344CB8AC3E}">
        <p14:creationId xmlns:p14="http://schemas.microsoft.com/office/powerpoint/2010/main" val="613229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483504E-6C26-4410-828B-E32FC25808E2}" type="datetimeFigureOut">
              <a:rPr lang="en-US" altLang="en-US"/>
              <a:pPr>
                <a:defRPr/>
              </a:pPr>
              <a:t>2/15/2017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3C0F485-A7D3-4F7B-8B88-A35655D77072}" type="slidenum">
              <a:rPr lang="en-US" altLang="en-US"/>
              <a:pPr/>
              <a:t>‹#›</a:t>
            </a:fld>
            <a:endParaRPr lang="en-US" altLang="en-US"/>
          </a:p>
        </p:txBody>
      </p:sp>
    </p:spTree>
    <p:extLst>
      <p:ext uri="{BB962C8B-B14F-4D97-AF65-F5344CB8AC3E}">
        <p14:creationId xmlns:p14="http://schemas.microsoft.com/office/powerpoint/2010/main" val="102579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987BA87-A7D6-40E6-8AA3-DD8C4AEB7869}" type="datetimeFigureOut">
              <a:rPr lang="en-US" altLang="en-US"/>
              <a:pPr>
                <a:defRPr/>
              </a:pPr>
              <a:t>2/15/2017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0C580EC-D689-4280-8EB5-01AF8B4A9A40}" type="slidenum">
              <a:rPr lang="en-US" altLang="en-US"/>
              <a:pPr/>
              <a:t>‹#›</a:t>
            </a:fld>
            <a:endParaRPr lang="en-US" altLang="en-US"/>
          </a:p>
        </p:txBody>
      </p:sp>
    </p:spTree>
    <p:extLst>
      <p:ext uri="{BB962C8B-B14F-4D97-AF65-F5344CB8AC3E}">
        <p14:creationId xmlns:p14="http://schemas.microsoft.com/office/powerpoint/2010/main" val="338031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63FD9A-6EB1-44DF-8636-E06F2D191136}" type="datetimeFigureOut">
              <a:rPr lang="en-US" altLang="en-US"/>
              <a:pPr>
                <a:defRPr/>
              </a:pPr>
              <a:t>2/15/2017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93BE1E6-1115-4BDA-BC0E-CD9829DA061E}" type="slidenum">
              <a:rPr lang="en-US" altLang="en-US"/>
              <a:pPr/>
              <a:t>‹#›</a:t>
            </a:fld>
            <a:endParaRPr lang="en-US" altLang="en-US"/>
          </a:p>
        </p:txBody>
      </p:sp>
    </p:spTree>
    <p:extLst>
      <p:ext uri="{BB962C8B-B14F-4D97-AF65-F5344CB8AC3E}">
        <p14:creationId xmlns:p14="http://schemas.microsoft.com/office/powerpoint/2010/main" val="117941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AA1156-0CC7-4A83-B85F-1E1E79AE0112}" type="datetimeFigureOut">
              <a:rPr lang="en-US" altLang="en-US"/>
              <a:pPr>
                <a:defRPr/>
              </a:pPr>
              <a:t>2/15/2017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C961858-F103-435F-88CF-87EAF34CD64B}" type="slidenum">
              <a:rPr lang="en-US" altLang="en-US"/>
              <a:pPr/>
              <a:t>‹#›</a:t>
            </a:fld>
            <a:endParaRPr lang="en-US" altLang="en-US"/>
          </a:p>
        </p:txBody>
      </p:sp>
    </p:spTree>
    <p:extLst>
      <p:ext uri="{BB962C8B-B14F-4D97-AF65-F5344CB8AC3E}">
        <p14:creationId xmlns:p14="http://schemas.microsoft.com/office/powerpoint/2010/main" val="402127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01D341-BD29-4DE2-8D72-726E82107085}" type="datetimeFigureOut">
              <a:rPr lang="en-US" altLang="en-US"/>
              <a:pPr>
                <a:defRPr/>
              </a:pPr>
              <a:t>2/15/2017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104B9D9-5059-4597-8BF5-C807F3635A5C}" type="slidenum">
              <a:rPr lang="en-US" altLang="en-US"/>
              <a:pPr/>
              <a:t>‹#›</a:t>
            </a:fld>
            <a:endParaRPr lang="en-US" altLang="en-US"/>
          </a:p>
        </p:txBody>
      </p:sp>
    </p:spTree>
    <p:extLst>
      <p:ext uri="{BB962C8B-B14F-4D97-AF65-F5344CB8AC3E}">
        <p14:creationId xmlns:p14="http://schemas.microsoft.com/office/powerpoint/2010/main" val="74835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BC3682-CA12-4037-8566-43D5F32F6390}" type="datetimeFigureOut">
              <a:rPr lang="en-US" altLang="en-US"/>
              <a:pPr>
                <a:defRPr/>
              </a:pPr>
              <a:t>2/15/2017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A5E7E7F-913A-489C-8807-50CD0BE78F44}" type="slidenum">
              <a:rPr lang="en-US" altLang="en-US"/>
              <a:pPr/>
              <a:t>‹#›</a:t>
            </a:fld>
            <a:endParaRPr lang="en-US" altLang="en-US"/>
          </a:p>
        </p:txBody>
      </p:sp>
    </p:spTree>
    <p:extLst>
      <p:ext uri="{BB962C8B-B14F-4D97-AF65-F5344CB8AC3E}">
        <p14:creationId xmlns:p14="http://schemas.microsoft.com/office/powerpoint/2010/main" val="676775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5C4CBF48-3F05-4624-AD7A-5198D6EEDBA7}" type="datetimeFigureOut">
              <a:rPr lang="en-US" altLang="en-US"/>
              <a:pPr>
                <a:defRPr/>
              </a:pPr>
              <a:t>2/15/2017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AA16A23-26CC-432C-92B7-0E235BBBA41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15000"/>
              </a:spcBef>
              <a:buFontTx/>
              <a:buNone/>
            </a:pPr>
            <a:endParaRPr lang="en-US" altLang="en-US" sz="1600"/>
          </a:p>
        </p:txBody>
      </p:sp>
      <p:sp>
        <p:nvSpPr>
          <p:cNvPr id="4099" name="Rectangle 4"/>
          <p:cNvSpPr>
            <a:spLocks noChangeArrowheads="1"/>
          </p:cNvSpPr>
          <p:nvPr/>
        </p:nvSpPr>
        <p:spPr bwMode="auto">
          <a:xfrm>
            <a:off x="76200" y="1143000"/>
            <a:ext cx="457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15000"/>
              </a:spcBef>
              <a:buFontTx/>
              <a:buNone/>
            </a:pPr>
            <a:r>
              <a:rPr lang="en-US" altLang="en-US" sz="1800" b="1"/>
              <a:t>Objective</a:t>
            </a:r>
          </a:p>
          <a:p>
            <a:pPr eaLnBrk="1" hangingPunct="1">
              <a:spcBef>
                <a:spcPct val="15000"/>
              </a:spcBef>
              <a:buFont typeface="Arial" charset="0"/>
              <a:buChar char="●"/>
            </a:pPr>
            <a:r>
              <a:rPr lang="en-US" altLang="en-US" sz="1600"/>
              <a:t>Evaluate the performance of satellite sounder atmospheric vertical moisture profiles under varied and extreme tropospheric conditions using data from intensive field campaigns  </a:t>
            </a:r>
          </a:p>
          <a:p>
            <a:pPr algn="ctr" eaLnBrk="1" hangingPunct="1">
              <a:spcBef>
                <a:spcPct val="15000"/>
              </a:spcBef>
              <a:buFontTx/>
              <a:buNone/>
            </a:pPr>
            <a:r>
              <a:rPr lang="en-US" altLang="en-US" sz="1800" b="1"/>
              <a:t>Approach</a:t>
            </a:r>
            <a:endParaRPr lang="en-US" altLang="en-US" sz="1600" b="1"/>
          </a:p>
          <a:p>
            <a:pPr eaLnBrk="1" hangingPunct="1">
              <a:spcBef>
                <a:spcPct val="15000"/>
              </a:spcBef>
              <a:buFont typeface="Arial" charset="0"/>
              <a:buChar char="●"/>
            </a:pPr>
            <a:r>
              <a:rPr lang="en-US" altLang="en-US" sz="1600"/>
              <a:t>Examine the performance of satellite infrared and microwave sounders in the Atlantic Ocean Saharan air layers (SALs), tropical Hadley cells, and Pacific Ocean atmospheric rivers (ARs), conditions that encompass contrasting moisture profiles driven by different convection and advection transport mechanisms </a:t>
            </a:r>
          </a:p>
          <a:p>
            <a:pPr eaLnBrk="1" hangingPunct="1">
              <a:spcBef>
                <a:spcPct val="15000"/>
              </a:spcBef>
              <a:buFont typeface="Arial" charset="0"/>
              <a:buChar char="●"/>
            </a:pPr>
            <a:r>
              <a:rPr lang="en-US" altLang="en-US" sz="1600"/>
              <a:t>Compare the satellite retrievals with co-located radiosonde observations obtained from the NOAA Aerosols and Ocean Science Expeditions (AEROSE) in 2013 and the CalWater/Atmospheric Radiation Measurement (ARM) Cloud Aerosol Precipitation Experiment (ACAPEX) in 2015, both on board the NOAA ship Ronald H. Brown </a:t>
            </a:r>
          </a:p>
        </p:txBody>
      </p:sp>
      <p:sp>
        <p:nvSpPr>
          <p:cNvPr id="4100" name="Rectangle 5"/>
          <p:cNvSpPr>
            <a:spLocks noChangeArrowheads="1"/>
          </p:cNvSpPr>
          <p:nvPr/>
        </p:nvSpPr>
        <p:spPr bwMode="auto">
          <a:xfrm>
            <a:off x="152400" y="0"/>
            <a:ext cx="876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US" altLang="en-US" sz="2400" b="1"/>
              <a:t>Satellite Sounder Observations of Contrasting Tropospheric Moisture Transport Regimes: Saharan Air Layers, Hadley Cells, and Atmospheric Rivers</a:t>
            </a:r>
            <a:r>
              <a:rPr lang="en-US" altLang="en-US" sz="2400"/>
              <a:t> </a:t>
            </a:r>
          </a:p>
        </p:txBody>
      </p:sp>
      <p:sp>
        <p:nvSpPr>
          <p:cNvPr id="4101" name="Text Box 6"/>
          <p:cNvSpPr txBox="1">
            <a:spLocks noChangeArrowheads="1"/>
          </p:cNvSpPr>
          <p:nvPr/>
        </p:nvSpPr>
        <p:spPr bwMode="auto">
          <a:xfrm>
            <a:off x="76200" y="6381750"/>
            <a:ext cx="8991600" cy="4000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spcBef>
                <a:spcPct val="0"/>
              </a:spcBef>
              <a:buFontTx/>
              <a:buNone/>
            </a:pPr>
            <a:r>
              <a:rPr lang="en-US" altLang="en-US" sz="1000" dirty="0" err="1" smtClean="0"/>
              <a:t>Nalli</a:t>
            </a:r>
            <a:r>
              <a:rPr lang="en-US" altLang="en-US" sz="1000" dirty="0" smtClean="0"/>
              <a:t> </a:t>
            </a:r>
            <a:r>
              <a:rPr lang="en-US" altLang="en-US" sz="1000" dirty="0"/>
              <a:t>NR, CD Barnet, T </a:t>
            </a:r>
            <a:r>
              <a:rPr lang="en-US" altLang="en-US" sz="1000" dirty="0" err="1"/>
              <a:t>Reale</a:t>
            </a:r>
            <a:r>
              <a:rPr lang="en-US" altLang="en-US" sz="1000" dirty="0"/>
              <a:t>, Q Liu, VR Morris, JR Spackman, E Joseph, C Tan, B Sun, F Tilley, LR Leung, and D Wolfe. 2016. “Satellite Sounder Retrievals of Contrasting Moisture Transport Regimes: Saharan Air Layers, Hadley Cells, and Atmospheric Rivers.” </a:t>
            </a:r>
            <a:r>
              <a:rPr lang="en-US" altLang="en-US" sz="1000" i="1" dirty="0"/>
              <a:t>Journal of </a:t>
            </a:r>
            <a:r>
              <a:rPr lang="en-US" altLang="en-US" sz="1000" i="1" dirty="0" smtClean="0"/>
              <a:t>Hydrometeorology</a:t>
            </a:r>
            <a:r>
              <a:rPr lang="en-US" altLang="en-US" sz="1000" dirty="0" smtClean="0"/>
              <a:t> 17(12): 2997-3006</a:t>
            </a:r>
            <a:r>
              <a:rPr lang="en-US" altLang="en-US" sz="1000" dirty="0"/>
              <a:t>. </a:t>
            </a:r>
            <a:r>
              <a:rPr lang="en-US" altLang="en-US" sz="1000" dirty="0" smtClean="0"/>
              <a:t>DOI</a:t>
            </a:r>
            <a:r>
              <a:rPr lang="en-US" altLang="en-US" sz="1000" dirty="0" smtClean="0"/>
              <a:t>: 10.1175/JHM-D-16-0163.1</a:t>
            </a:r>
            <a:endParaRPr lang="en-US" altLang="en-US" sz="1000" dirty="0"/>
          </a:p>
        </p:txBody>
      </p:sp>
      <p:sp>
        <p:nvSpPr>
          <p:cNvPr id="4102" name="Rectangle 2"/>
          <p:cNvSpPr>
            <a:spLocks noChangeArrowheads="1"/>
          </p:cNvSpPr>
          <p:nvPr/>
        </p:nvSpPr>
        <p:spPr bwMode="auto">
          <a:xfrm>
            <a:off x="4572000" y="4648200"/>
            <a:ext cx="4572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a:spcBef>
                <a:spcPct val="20000"/>
              </a:spcBef>
              <a:buFont typeface="Arial" charset="0"/>
              <a:buChar char="•"/>
              <a:tabLst>
                <a:tab pos="338138" algn="l"/>
              </a:tabLst>
              <a:defRPr sz="3200">
                <a:solidFill>
                  <a:schemeClr val="tx1"/>
                </a:solidFill>
                <a:latin typeface="Calibri" pitchFamily="34" charset="0"/>
                <a:ea typeface="MS PGothic" pitchFamily="34" charset="-128"/>
              </a:defRPr>
            </a:lvl1pPr>
            <a:lvl2pPr marL="742950" indent="-285750">
              <a:spcBef>
                <a:spcPct val="20000"/>
              </a:spcBef>
              <a:buFont typeface="Arial" charset="0"/>
              <a:buChar char="–"/>
              <a:tabLst>
                <a:tab pos="338138" algn="l"/>
              </a:tabLst>
              <a:defRPr sz="2800">
                <a:solidFill>
                  <a:schemeClr val="tx1"/>
                </a:solidFill>
                <a:latin typeface="Calibri" pitchFamily="34" charset="0"/>
                <a:ea typeface="MS PGothic" pitchFamily="34" charset="-128"/>
              </a:defRPr>
            </a:lvl2pPr>
            <a:lvl3pPr marL="1143000" indent="-228600">
              <a:spcBef>
                <a:spcPct val="20000"/>
              </a:spcBef>
              <a:buFont typeface="Arial" charset="0"/>
              <a:buChar char="•"/>
              <a:tabLst>
                <a:tab pos="338138" algn="l"/>
              </a:tabLst>
              <a:defRPr sz="2400">
                <a:solidFill>
                  <a:schemeClr val="tx1"/>
                </a:solidFill>
                <a:latin typeface="Calibri" pitchFamily="34" charset="0"/>
                <a:ea typeface="MS PGothic" pitchFamily="34" charset="-128"/>
              </a:defRPr>
            </a:lvl3pPr>
            <a:lvl4pPr marL="1600200" indent="-228600">
              <a:spcBef>
                <a:spcPct val="20000"/>
              </a:spcBef>
              <a:buFont typeface="Arial" charset="0"/>
              <a:buChar char="–"/>
              <a:tabLst>
                <a:tab pos="338138" algn="l"/>
              </a:tabLst>
              <a:defRPr sz="2000">
                <a:solidFill>
                  <a:schemeClr val="tx1"/>
                </a:solidFill>
                <a:latin typeface="Calibri" pitchFamily="34" charset="0"/>
                <a:ea typeface="MS PGothic" pitchFamily="34" charset="-128"/>
              </a:defRPr>
            </a:lvl4pPr>
            <a:lvl5pPr marL="2057400" indent="-228600">
              <a:spcBef>
                <a:spcPct val="20000"/>
              </a:spcBef>
              <a:buFont typeface="Arial" charset="0"/>
              <a:buChar char="»"/>
              <a:tabLst>
                <a:tab pos="338138" algn="l"/>
              </a:tabLst>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9pPr>
          </a:lstStyle>
          <a:p>
            <a:pPr algn="ctr" eaLnBrk="1" hangingPunct="1">
              <a:spcBef>
                <a:spcPct val="15000"/>
              </a:spcBef>
              <a:buFontTx/>
              <a:buNone/>
            </a:pPr>
            <a:r>
              <a:rPr lang="en-US" altLang="en-US" sz="1800" b="1" dirty="0"/>
              <a:t>Impact</a:t>
            </a:r>
          </a:p>
          <a:p>
            <a:pPr eaLnBrk="1" hangingPunct="1">
              <a:spcBef>
                <a:spcPct val="15000"/>
              </a:spcBef>
              <a:buFont typeface="Arial" charset="0"/>
              <a:buChar char="●"/>
            </a:pPr>
            <a:r>
              <a:rPr lang="en-US" altLang="en-US" sz="1600"/>
              <a:t>Demonstrating the capability of a satellite sounder to monitor the vertical moisture profiles under varied and extreme conditions is a key step in establishing the use of satellite moisture profiles in forecasting and climate studies</a:t>
            </a:r>
          </a:p>
        </p:txBody>
      </p:sp>
      <p:grpSp>
        <p:nvGrpSpPr>
          <p:cNvPr id="4103" name="Group 6"/>
          <p:cNvGrpSpPr>
            <a:grpSpLocks/>
          </p:cNvGrpSpPr>
          <p:nvPr/>
        </p:nvGrpSpPr>
        <p:grpSpPr bwMode="auto">
          <a:xfrm>
            <a:off x="4953000" y="914400"/>
            <a:ext cx="4191000" cy="3770313"/>
            <a:chOff x="4952481" y="914392"/>
            <a:chExt cx="4191519" cy="3769710"/>
          </a:xfrm>
        </p:grpSpPr>
        <p:sp>
          <p:nvSpPr>
            <p:cNvPr id="4104" name="TextBox 9"/>
            <p:cNvSpPr txBox="1">
              <a:spLocks noChangeArrowheads="1"/>
            </p:cNvSpPr>
            <p:nvPr/>
          </p:nvSpPr>
          <p:spPr bwMode="auto">
            <a:xfrm>
              <a:off x="4952481" y="4037840"/>
              <a:ext cx="4191519" cy="6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US" altLang="en-US" sz="1200" b="1">
                  <a:solidFill>
                    <a:srgbClr val="0000FF"/>
                  </a:solidFill>
                  <a:latin typeface="Arial" charset="0"/>
                  <a:cs typeface="Arial" charset="0"/>
                </a:rPr>
                <a:t>Zonal cross-sectional analyses of relative humidity (RH) for 2015 CalWater/ACAPEX: radiosonde data (upper) and satellite retrievals (bottom).</a:t>
              </a:r>
            </a:p>
          </p:txBody>
        </p:sp>
        <p:pic>
          <p:nvPicPr>
            <p:cNvPr id="410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109" y="914392"/>
              <a:ext cx="3461461" cy="309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952481" y="1066768"/>
              <a:ext cx="228628" cy="2285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4952481" y="2666712"/>
              <a:ext cx="228628" cy="2285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48F2D5-F013-40C4-BFE6-9CB629C468B6}">
  <ds:schemaRefs>
    <ds:schemaRef ds:uri="http://www.w3.org/XML/1998/namespace"/>
    <ds:schemaRef ds:uri="http://purl.org/dc/terms/"/>
    <ds:schemaRef ds:uri="http://schemas.openxmlformats.org/package/2006/metadata/core-properties"/>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s>
</ds:datastoreItem>
</file>

<file path=customXml/itemProps2.xml><?xml version="1.0" encoding="utf-8"?>
<ds:datastoreItem xmlns:ds="http://schemas.openxmlformats.org/officeDocument/2006/customXml" ds:itemID="{327678DB-C422-47D3-95D5-621BFE4BDD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1145</TotalTime>
  <Words>273</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JOvink</dc:creator>
  <cp:lastModifiedBy>Dorsey, Kathryn S</cp:lastModifiedBy>
  <cp:revision>21</cp:revision>
  <cp:lastPrinted>2011-05-11T17:30:12Z</cp:lastPrinted>
  <dcterms:created xsi:type="dcterms:W3CDTF">2013-02-22T17:42:48Z</dcterms:created>
  <dcterms:modified xsi:type="dcterms:W3CDTF">2017-02-15T17:22:03Z</dcterms:modified>
</cp:coreProperties>
</file>