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2" clrIdx="0">
    <p:extLst>
      <p:ext uri="{19B8F6BF-5375-455C-9EA6-DF929625EA0E}">
        <p15:presenceInfo xmlns:p15="http://schemas.microsoft.com/office/powerpoint/2012/main" userId="S::beth.mundy@pnnl.gov::09c03546-1d2d-4d82-89e1-bb5e2a2e687b" providerId="AD"/>
      </p:ext>
    </p:extLst>
  </p:cmAuthor>
  <p:cmAuthor id="2" name="Tebaldi, Claudia" initials="TC" lastIdx="1" clrIdx="1">
    <p:extLst>
      <p:ext uri="{19B8F6BF-5375-455C-9EA6-DF929625EA0E}">
        <p15:presenceInfo xmlns:p15="http://schemas.microsoft.com/office/powerpoint/2012/main" userId="S::claudia.tebaldi@pnnl.gov::3507abfb-3542-4936-b1b4-12eabddd0c7d" providerId="AD"/>
      </p:ext>
    </p:extLst>
  </p:cmAuthor>
  <p:cmAuthor id="3" name="Tackett, Susan M" initials="TSM" lastIdx="1" clrIdx="2">
    <p:extLst>
      <p:ext uri="{19B8F6BF-5375-455C-9EA6-DF929625EA0E}">
        <p15:presenceInfo xmlns:p15="http://schemas.microsoft.com/office/powerpoint/2012/main" userId="S::susan.tackett@pnnl.gov::167ce18c-b39f-4abc-bc03-028e1caa666a" providerId="AD"/>
      </p:ext>
    </p:extLst>
  </p:cmAuthor>
  <p:cmAuthor id="4" name="Leung, Lai-Yung (Ruby)" initials="LLY(" lastIdx="2" clrIdx="3">
    <p:extLst>
      <p:ext uri="{19B8F6BF-5375-455C-9EA6-DF929625EA0E}">
        <p15:presenceInfo xmlns:p15="http://schemas.microsoft.com/office/powerpoint/2012/main" userId="S::ruby.leung@pnnl.gov::8890b783-e14a-47e3-a682-fbb67b692eba" providerId="AD"/>
      </p:ext>
    </p:extLst>
  </p:cmAuthor>
  <p:cmAuthor id="5" name="Himes, Catherine L" initials="HCL" lastIdx="17" clrIdx="4">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25D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1828BE-827E-4C17-A8B4-BAE406CADDB0}" v="8" dt="2021-11-12T22:57:17.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5" autoAdjust="0"/>
    <p:restoredTop sz="85429" autoAdjust="0"/>
  </p:normalViewPr>
  <p:slideViewPr>
    <p:cSldViewPr>
      <p:cViewPr varScale="1">
        <p:scale>
          <a:sx n="111" d="100"/>
          <a:sy n="111" d="100"/>
        </p:scale>
        <p:origin x="1440" y="108"/>
      </p:cViewPr>
      <p:guideLst>
        <p:guide orient="horz" pos="2208"/>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mes, Catherine L" userId="3188da6f-cffb-4e9b-aed8-fac80e95ab34" providerId="ADAL" clId="{0D052825-3859-47C4-ADAE-47B822399DC4}"/>
    <pc:docChg chg="undo custSel modSld">
      <pc:chgData name="Himes, Catherine L" userId="3188da6f-cffb-4e9b-aed8-fac80e95ab34" providerId="ADAL" clId="{0D052825-3859-47C4-ADAE-47B822399DC4}" dt="2021-11-08T23:03:25.091" v="143" actId="2"/>
      <pc:docMkLst>
        <pc:docMk/>
      </pc:docMkLst>
      <pc:sldChg chg="modSp mod addCm modCm">
        <pc:chgData name="Himes, Catherine L" userId="3188da6f-cffb-4e9b-aed8-fac80e95ab34" providerId="ADAL" clId="{0D052825-3859-47C4-ADAE-47B822399DC4}" dt="2021-11-08T23:03:25.091" v="143" actId="2"/>
        <pc:sldMkLst>
          <pc:docMk/>
          <pc:sldMk cId="702425265" sldId="259"/>
        </pc:sldMkLst>
        <pc:spChg chg="mod">
          <ac:chgData name="Himes, Catherine L" userId="3188da6f-cffb-4e9b-aed8-fac80e95ab34" providerId="ADAL" clId="{0D052825-3859-47C4-ADAE-47B822399DC4}" dt="2021-11-08T22:58:42.147" v="86" actId="6549"/>
          <ac:spMkLst>
            <pc:docMk/>
            <pc:sldMk cId="702425265" sldId="259"/>
            <ac:spMk id="9" creationId="{86A146ED-10D4-4C99-8876-4A9477925F2D}"/>
          </ac:spMkLst>
        </pc:spChg>
        <pc:spChg chg="mod">
          <ac:chgData name="Himes, Catherine L" userId="3188da6f-cffb-4e9b-aed8-fac80e95ab34" providerId="ADAL" clId="{0D052825-3859-47C4-ADAE-47B822399DC4}" dt="2021-11-08T22:56:03.614" v="43" actId="20577"/>
          <ac:spMkLst>
            <pc:docMk/>
            <pc:sldMk cId="702425265" sldId="259"/>
            <ac:spMk id="10" creationId="{5FAE312F-392A-4599-9A99-796B9D93F6B5}"/>
          </ac:spMkLst>
        </pc:spChg>
        <pc:spChg chg="mod">
          <ac:chgData name="Himes, Catherine L" userId="3188da6f-cffb-4e9b-aed8-fac80e95ab34" providerId="ADAL" clId="{0D052825-3859-47C4-ADAE-47B822399DC4}" dt="2021-11-08T23:03:25.091" v="143" actId="2"/>
          <ac:spMkLst>
            <pc:docMk/>
            <pc:sldMk cId="702425265" sldId="259"/>
            <ac:spMk id="3077" creationId="{00000000-0000-0000-0000-000000000000}"/>
          </ac:spMkLst>
        </pc:spChg>
        <pc:spChg chg="mod">
          <ac:chgData name="Himes, Catherine L" userId="3188da6f-cffb-4e9b-aed8-fac80e95ab34" providerId="ADAL" clId="{0D052825-3859-47C4-ADAE-47B822399DC4}" dt="2021-11-08T23:02:46.086" v="136" actId="20577"/>
          <ac:spMkLst>
            <pc:docMk/>
            <pc:sldMk cId="702425265" sldId="259"/>
            <ac:spMk id="3078" creationId="{00000000-0000-0000-0000-000000000000}"/>
          </ac:spMkLst>
        </pc:spChg>
      </pc:sldChg>
    </pc:docChg>
  </pc:docChgLst>
  <pc:docChgLst>
    <pc:chgData name="Mundy, Beth E" userId="09c03546-1d2d-4d82-89e1-bb5e2a2e687b" providerId="ADAL" clId="{021828BE-827E-4C17-A8B4-BAE406CADDB0}"/>
    <pc:docChg chg="undo custSel modSld">
      <pc:chgData name="Mundy, Beth E" userId="09c03546-1d2d-4d82-89e1-bb5e2a2e687b" providerId="ADAL" clId="{021828BE-827E-4C17-A8B4-BAE406CADDB0}" dt="2021-12-14T17:01:34.462" v="36" actId="20577"/>
      <pc:docMkLst>
        <pc:docMk/>
      </pc:docMkLst>
      <pc:sldChg chg="modSp mod delCm">
        <pc:chgData name="Mundy, Beth E" userId="09c03546-1d2d-4d82-89e1-bb5e2a2e687b" providerId="ADAL" clId="{021828BE-827E-4C17-A8B4-BAE406CADDB0}" dt="2021-12-14T17:01:34.462" v="36" actId="20577"/>
        <pc:sldMkLst>
          <pc:docMk/>
          <pc:sldMk cId="702425265" sldId="259"/>
        </pc:sldMkLst>
        <pc:spChg chg="mod">
          <ac:chgData name="Mundy, Beth E" userId="09c03546-1d2d-4d82-89e1-bb5e2a2e687b" providerId="ADAL" clId="{021828BE-827E-4C17-A8B4-BAE406CADDB0}" dt="2021-11-12T22:57:12.330" v="21" actId="1035"/>
          <ac:spMkLst>
            <pc:docMk/>
            <pc:sldMk cId="702425265" sldId="259"/>
            <ac:spMk id="9" creationId="{86A146ED-10D4-4C99-8876-4A9477925F2D}"/>
          </ac:spMkLst>
        </pc:spChg>
        <pc:spChg chg="mod">
          <ac:chgData name="Mundy, Beth E" userId="09c03546-1d2d-4d82-89e1-bb5e2a2e687b" providerId="ADAL" clId="{021828BE-827E-4C17-A8B4-BAE406CADDB0}" dt="2021-11-12T22:57:12.330" v="21" actId="1035"/>
          <ac:spMkLst>
            <pc:docMk/>
            <pc:sldMk cId="702425265" sldId="259"/>
            <ac:spMk id="10" creationId="{5FAE312F-392A-4599-9A99-796B9D93F6B5}"/>
          </ac:spMkLst>
        </pc:spChg>
        <pc:spChg chg="mod">
          <ac:chgData name="Mundy, Beth E" userId="09c03546-1d2d-4d82-89e1-bb5e2a2e687b" providerId="ADAL" clId="{021828BE-827E-4C17-A8B4-BAE406CADDB0}" dt="2021-12-14T17:01:34.462" v="36" actId="20577"/>
          <ac:spMkLst>
            <pc:docMk/>
            <pc:sldMk cId="702425265" sldId="259"/>
            <ac:spMk id="3077" creationId="{00000000-0000-0000-0000-000000000000}"/>
          </ac:spMkLst>
        </pc:spChg>
        <pc:spChg chg="mod">
          <ac:chgData name="Mundy, Beth E" userId="09c03546-1d2d-4d82-89e1-bb5e2a2e687b" providerId="ADAL" clId="{021828BE-827E-4C17-A8B4-BAE406CADDB0}" dt="2021-11-13T17:24:03.710" v="29" actId="20577"/>
          <ac:spMkLst>
            <pc:docMk/>
            <pc:sldMk cId="702425265" sldId="259"/>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12/14/2021</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en-US" sz="1000" dirty="0"/>
          </a:p>
        </p:txBody>
      </p:sp>
    </p:spTree>
    <p:extLst>
      <p:ext uri="{BB962C8B-B14F-4D97-AF65-F5344CB8AC3E}">
        <p14:creationId xmlns:p14="http://schemas.microsoft.com/office/powerpoint/2010/main" val="83673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12/14/2021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12/14/2021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12/14/2021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12/14/2021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12/14/2021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12/14/2021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12/14/2021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12/14/2021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12/14/2021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12/14/2021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12/14/2021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12/14/2021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6" name="Rectangle 5"/>
          <p:cNvSpPr>
            <a:spLocks noChangeArrowheads="1"/>
          </p:cNvSpPr>
          <p:nvPr/>
        </p:nvSpPr>
        <p:spPr bwMode="auto">
          <a:xfrm>
            <a:off x="0" y="43168"/>
            <a:ext cx="91439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400" b="1" dirty="0"/>
              <a:t>Identifying the Necessary Ensemble Size for Accurately Estimating Changes in Extremes</a:t>
            </a:r>
          </a:p>
        </p:txBody>
      </p:sp>
      <p:sp>
        <p:nvSpPr>
          <p:cNvPr id="3077" name="Text Box 6"/>
          <p:cNvSpPr txBox="1">
            <a:spLocks noChangeArrowheads="1"/>
          </p:cNvSpPr>
          <p:nvPr/>
        </p:nvSpPr>
        <p:spPr bwMode="auto">
          <a:xfrm>
            <a:off x="38100" y="6337756"/>
            <a:ext cx="9027568" cy="3385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800" dirty="0">
                <a:solidFill>
                  <a:schemeClr val="tx1">
                    <a:lumMod val="75000"/>
                    <a:lumOff val="25000"/>
                  </a:schemeClr>
                </a:solidFill>
              </a:rPr>
              <a:t>C. Tebaldi, K. Dorheim, M. Wehner and R. Leung. “</a:t>
            </a:r>
            <a:r>
              <a:rPr lang="en-US" sz="800" dirty="0"/>
              <a:t>Extreme Metrics from Large Ensembles: Investigating the Effects of Ensemble Size on their Estimates “</a:t>
            </a:r>
            <a:r>
              <a:rPr lang="en-US" sz="800" dirty="0">
                <a:solidFill>
                  <a:schemeClr val="tx1">
                    <a:lumMod val="75000"/>
                    <a:lumOff val="25000"/>
                  </a:schemeClr>
                </a:solidFill>
              </a:rPr>
              <a:t>, </a:t>
            </a:r>
            <a:r>
              <a:rPr lang="en-US" sz="800" i="1" dirty="0">
                <a:solidFill>
                  <a:schemeClr val="tx1">
                    <a:lumMod val="75000"/>
                    <a:lumOff val="25000"/>
                  </a:schemeClr>
                </a:solidFill>
              </a:rPr>
              <a:t>Earth Syst. Dynam.</a:t>
            </a:r>
            <a:r>
              <a:rPr lang="en-US" sz="800" dirty="0">
                <a:solidFill>
                  <a:schemeClr val="tx1">
                    <a:lumMod val="75000"/>
                    <a:lumOff val="25000"/>
                  </a:schemeClr>
                </a:solidFill>
              </a:rPr>
              <a:t>, </a:t>
            </a:r>
            <a:r>
              <a:rPr lang="en-US" sz="800" b="1" dirty="0">
                <a:solidFill>
                  <a:schemeClr val="tx1">
                    <a:lumMod val="75000"/>
                    <a:lumOff val="25000"/>
                  </a:schemeClr>
                </a:solidFill>
              </a:rPr>
              <a:t>1</a:t>
            </a:r>
            <a:r>
              <a:rPr lang="pt-BR" sz="800" b="1" dirty="0">
                <a:solidFill>
                  <a:schemeClr val="tx1">
                    <a:lumMod val="75000"/>
                    <a:lumOff val="25000"/>
                  </a:schemeClr>
                </a:solidFill>
              </a:rPr>
              <a:t>2, </a:t>
            </a:r>
            <a:r>
              <a:rPr lang="pt-BR" sz="800" dirty="0">
                <a:solidFill>
                  <a:schemeClr val="tx1">
                    <a:lumMod val="75000"/>
                    <a:lumOff val="25000"/>
                  </a:schemeClr>
                </a:solidFill>
              </a:rPr>
              <a:t>1427–1501, (2021), [DOI:10.5194/esd-2021-53].</a:t>
            </a:r>
            <a:endParaRPr lang="en-US" altLang="en-US" sz="800" dirty="0">
              <a:solidFill>
                <a:schemeClr val="tx1">
                  <a:lumMod val="75000"/>
                  <a:lumOff val="25000"/>
                </a:schemeClr>
              </a:solidFill>
              <a:latin typeface="+mn-lt"/>
            </a:endParaRPr>
          </a:p>
        </p:txBody>
      </p:sp>
      <p:sp>
        <p:nvSpPr>
          <p:cNvPr id="3078" name="TextBox 9"/>
          <p:cNvSpPr txBox="1">
            <a:spLocks noChangeArrowheads="1"/>
          </p:cNvSpPr>
          <p:nvPr/>
        </p:nvSpPr>
        <p:spPr bwMode="auto">
          <a:xfrm>
            <a:off x="3200400" y="2362200"/>
            <a:ext cx="5867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b="1" dirty="0">
                <a:solidFill>
                  <a:srgbClr val="0000FF"/>
                </a:solidFill>
                <a:latin typeface="Arial" panose="020B0604020202020204" pitchFamily="34" charset="0"/>
              </a:rPr>
              <a:t>Error (as a fraction of the “true” 95% interval upper bound computed based on the full 40-member ensemble) in estimating the change in the temperature of the hottest night of the year by the end of the century under RCP8.5 for ensembles with different member numbers, shown on the top of each panel. Errors </a:t>
            </a:r>
            <a:r>
              <a:rPr lang="en-US" altLang="en-US" sz="1000" b="1">
                <a:solidFill>
                  <a:srgbClr val="0000FF"/>
                </a:solidFill>
                <a:latin typeface="Arial" panose="020B0604020202020204" pitchFamily="34" charset="0"/>
              </a:rPr>
              <a:t>are small </a:t>
            </a:r>
            <a:r>
              <a:rPr lang="en-US" altLang="en-US" sz="1000" b="1" dirty="0">
                <a:solidFill>
                  <a:srgbClr val="0000FF"/>
                </a:solidFill>
                <a:latin typeface="Arial" panose="020B0604020202020204" pitchFamily="34" charset="0"/>
              </a:rPr>
              <a:t>for most grids with ensembles of 20–25 members.</a:t>
            </a:r>
          </a:p>
        </p:txBody>
      </p:sp>
      <p:pic>
        <p:nvPicPr>
          <p:cNvPr id="3" name="Picture 2">
            <a:extLst>
              <a:ext uri="{FF2B5EF4-FFF2-40B4-BE49-F238E27FC236}">
                <a16:creationId xmlns:a16="http://schemas.microsoft.com/office/drawing/2014/main" id="{338643DC-8EF1-FA44-9E72-E65F2ADA3C4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200400" y="617716"/>
            <a:ext cx="5865267" cy="1668284"/>
          </a:xfrm>
          <a:prstGeom prst="rect">
            <a:avLst/>
          </a:prstGeom>
        </p:spPr>
      </p:pic>
      <p:sp>
        <p:nvSpPr>
          <p:cNvPr id="9" name="Rectangle 4">
            <a:extLst>
              <a:ext uri="{FF2B5EF4-FFF2-40B4-BE49-F238E27FC236}">
                <a16:creationId xmlns:a16="http://schemas.microsoft.com/office/drawing/2014/main" id="{86A146ED-10D4-4C99-8876-4A9477925F2D}"/>
              </a:ext>
            </a:extLst>
          </p:cNvPr>
          <p:cNvSpPr>
            <a:spLocks noChangeArrowheads="1"/>
          </p:cNvSpPr>
          <p:nvPr/>
        </p:nvSpPr>
        <p:spPr bwMode="auto">
          <a:xfrm>
            <a:off x="0" y="3175008"/>
            <a:ext cx="8762999" cy="3212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Use full ensemble sizes (40–50 ensemble members) as the ground truth, estimate the standard error of a 5- member ensemble, and compare the expected and real error.</a:t>
            </a:r>
          </a:p>
          <a:p>
            <a:pPr marL="285750" indent="-285750">
              <a:spcBef>
                <a:spcPct val="15000"/>
              </a:spcBef>
              <a:buFont typeface="Arial" pitchFamily="34" charset="0"/>
              <a:buChar char="●"/>
              <a:defRPr/>
            </a:pPr>
            <a:r>
              <a:rPr lang="en-US" sz="1400" dirty="0"/>
              <a:t>Use simple mean and standard error computations together with more sophisticated inferential statistics to characterize the signal and noise of six climate extremes metrics. </a:t>
            </a:r>
          </a:p>
          <a:p>
            <a:pPr marL="285750" indent="-285750">
              <a:spcBef>
                <a:spcPct val="15000"/>
              </a:spcBef>
              <a:buFont typeface="Arial" pitchFamily="34" charset="0"/>
              <a:buChar char="●"/>
              <a:defRPr/>
            </a:pPr>
            <a:r>
              <a:rPr lang="en-US" sz="1400" dirty="0"/>
              <a:t>Test the robustness of the results using two large ensembles from different climate models at a variety of forcing levels, time horizons, and spatial scales.</a:t>
            </a:r>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Even though the precise number of ensemble members needed to reach a certain precision varies by application, for a large variety of cases, 20–25 ensemble members deliver precision comparable to the full ensemble sizes (40–50 members). </a:t>
            </a:r>
          </a:p>
          <a:p>
            <a:pPr marL="283464" indent="-283464" eaLnBrk="1" hangingPunct="1">
              <a:spcBef>
                <a:spcPct val="15000"/>
              </a:spcBef>
              <a:buFont typeface="Arial" panose="020B0604020202020204" pitchFamily="34" charset="0"/>
              <a:buChar char="●"/>
            </a:pPr>
            <a:r>
              <a:rPr lang="en-US" altLang="en-US" sz="1400" dirty="0"/>
              <a:t>These results can allow saving computational resources to run other types of ensembles that can explore additional dimensions of climate projection uncertainty. </a:t>
            </a:r>
          </a:p>
        </p:txBody>
      </p:sp>
      <p:sp>
        <p:nvSpPr>
          <p:cNvPr id="10" name="Rectangle 4">
            <a:extLst>
              <a:ext uri="{FF2B5EF4-FFF2-40B4-BE49-F238E27FC236}">
                <a16:creationId xmlns:a16="http://schemas.microsoft.com/office/drawing/2014/main" id="{5FAE312F-392A-4599-9A99-796B9D93F6B5}"/>
              </a:ext>
            </a:extLst>
          </p:cNvPr>
          <p:cNvSpPr>
            <a:spLocks noChangeArrowheads="1"/>
          </p:cNvSpPr>
          <p:nvPr/>
        </p:nvSpPr>
        <p:spPr bwMode="auto">
          <a:xfrm>
            <a:off x="38100" y="1219200"/>
            <a:ext cx="31623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Explore how increasing ensemble sizes affects the precision of various estimates for changes in climate extremes in Earth system models and if such assessments can be conducted based on 5-member ensembles to determine the need for additional members.</a:t>
            </a:r>
          </a:p>
        </p:txBody>
      </p:sp>
    </p:spTree>
    <p:extLst>
      <p:ext uri="{BB962C8B-B14F-4D97-AF65-F5344CB8AC3E}">
        <p14:creationId xmlns:p14="http://schemas.microsoft.com/office/powerpoint/2010/main" val="702425265"/>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purl.org/dc/elements/1.1/"/>
    <ds:schemaRef ds:uri="http://purl.org/dc/terms/"/>
    <ds:schemaRef ds:uri="http://schemas.microsoft.com/office/2006/metadata/properties"/>
    <ds:schemaRef ds:uri="http://schemas.openxmlformats.org/package/2006/metadata/core-properties"/>
    <ds:schemaRef ds:uri="http://www.w3.org/XML/1998/namespace"/>
    <ds:schemaRef ds:uri="9e4d5393-76ff-473a-9772-6626c388b195"/>
    <ds:schemaRef ds:uri="http://schemas.microsoft.com/office/2006/documentManagement/types"/>
    <ds:schemaRef ds:uri="http://purl.org/dc/dcmitype/"/>
    <ds:schemaRef ds:uri="http://schemas.microsoft.com/office/infopath/2007/PartnerControls"/>
    <ds:schemaRef ds:uri="964f4f91-4ecc-4750-a526-be4b92b86cea"/>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7075</TotalTime>
  <Words>327</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24</cp:revision>
  <cp:lastPrinted>2011-05-11T17:30:12Z</cp:lastPrinted>
  <dcterms:created xsi:type="dcterms:W3CDTF">2017-11-02T21:19:41Z</dcterms:created>
  <dcterms:modified xsi:type="dcterms:W3CDTF">2021-12-14T17:01:38Z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