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75" r:id="rId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1020" autoAdjust="0"/>
  </p:normalViewPr>
  <p:slideViewPr>
    <p:cSldViewPr>
      <p:cViewPr varScale="1">
        <p:scale>
          <a:sx n="133" d="100"/>
          <a:sy n="133" d="100"/>
        </p:scale>
        <p:origin x="2792" y="19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586A74D-81BC-4965-8D76-20C793EE69AD}" type="datetimeFigureOut">
              <a:rPr lang="en-US" smtClean="0"/>
              <a:pPr/>
              <a:t>5/14/21</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BD793DC-401D-445D-9E15-8375BE67FA78}" type="slidenum">
              <a:rPr lang="en-US" smtClean="0"/>
              <a:pPr/>
              <a:t>‹#›</a:t>
            </a:fld>
            <a:endParaRPr lang="en-US" dirty="0"/>
          </a:p>
        </p:txBody>
      </p:sp>
    </p:spTree>
    <p:extLst>
      <p:ext uri="{BB962C8B-B14F-4D97-AF65-F5344CB8AC3E}">
        <p14:creationId xmlns:p14="http://schemas.microsoft.com/office/powerpoint/2010/main" val="40716871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1" kern="1200" dirty="0">
                <a:solidFill>
                  <a:schemeClr val="tx1"/>
                </a:solidFill>
                <a:effectLst/>
                <a:latin typeface="+mn-lt"/>
                <a:ea typeface="+mn-ea"/>
                <a:cs typeface="+mn-cs"/>
              </a:rPr>
              <a:t>The Science	</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Scientists at Lawrence Livermore National Laboratory, in collaboration with colleagues at the Scripps Institution of Oceanography and the NASA Langley Research Center, analyzed satellite cloud observations to show that low-level clouds over the ocean decrease in response to global warming, leading to further warming by increasing the solar radiation absorbed by the climate system.  Moreover, the team found that this amplifying feedback is more muted compared to previous understanding, due to regional differences in the response of low clouds to warming. </a:t>
            </a:r>
          </a:p>
          <a:p>
            <a:endParaRPr lang="en-US" sz="1200" b="1"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The Impact</a:t>
            </a:r>
          </a:p>
          <a:p>
            <a:r>
              <a:rPr lang="en-US" sz="1200" kern="1200" dirty="0">
                <a:solidFill>
                  <a:schemeClr val="tx1"/>
                </a:solidFill>
                <a:effectLst/>
                <a:latin typeface="+mn-lt"/>
                <a:ea typeface="+mn-ea"/>
                <a:cs typeface="+mn-cs"/>
              </a:rPr>
              <a:t>The response of low clouds to climate change is a major source of uncertainty in climate sensitivity, the planetary warming resulting from a doubling of atmospheric CO</a:t>
            </a:r>
            <a:r>
              <a:rPr lang="en-US" sz="1200" kern="1200" baseline="-25000" dirty="0">
                <a:solidFill>
                  <a:schemeClr val="tx1"/>
                </a:solidFill>
                <a:effectLst/>
                <a:latin typeface="+mn-lt"/>
                <a:ea typeface="+mn-ea"/>
                <a:cs typeface="+mn-cs"/>
              </a:rPr>
              <a:t>2</a:t>
            </a:r>
            <a:r>
              <a:rPr lang="en-US" sz="1200" kern="1200" dirty="0">
                <a:solidFill>
                  <a:schemeClr val="tx1"/>
                </a:solidFill>
                <a:effectLst/>
                <a:latin typeface="+mn-lt"/>
                <a:ea typeface="+mn-ea"/>
                <a:cs typeface="+mn-cs"/>
              </a:rPr>
              <a:t>.  The new analysis of satellite cloud observations by the research team reduces the uncertainty of climate sensitivity. They found that climate sensitivity is likely (two-thirds chance) between 2.4 and 3.6 °C (4.3 and 6.5 °F), a lower and narrower range than in previous estimates.</a:t>
            </a:r>
          </a:p>
          <a:p>
            <a:endParaRPr lang="en-US" sz="1200" b="1"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Summary</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To predict how clouds over the ocean will evolve under global warming, the researchers used observations to estimate how marine low cloud properties respond to natural variations in large-scale meteorological conditions.  The researchers then used global climate model simulations to determine how these meteorological conditions will change as atmospheric CO</a:t>
            </a:r>
            <a:r>
              <a:rPr lang="en-US" sz="1200" kern="1200" baseline="-25000" dirty="0">
                <a:solidFill>
                  <a:schemeClr val="tx1"/>
                </a:solidFill>
                <a:effectLst/>
                <a:latin typeface="+mn-lt"/>
                <a:ea typeface="+mn-ea"/>
                <a:cs typeface="+mn-cs"/>
              </a:rPr>
              <a:t>2</a:t>
            </a:r>
            <a:r>
              <a:rPr lang="en-US" sz="1200" kern="1200" dirty="0">
                <a:solidFill>
                  <a:schemeClr val="tx1"/>
                </a:solidFill>
                <a:effectLst/>
                <a:latin typeface="+mn-lt"/>
                <a:ea typeface="+mn-ea"/>
                <a:cs typeface="+mn-cs"/>
              </a:rPr>
              <a:t> increases. With this approach, they were able to calculate how the clouds will respond to this modified meteorological environment.  They found positive feedbacks to warming from reductions in the horizontal coverage and reflectivity of eastern ocean stratocumulus and midlatitude low clouds, but that shallow cumulus clouds in the tropics are largely insensitive to greenhouse warming.  Their results shed light on some major deficiencies in global climate models.  The team found that despite improved midlatitude cloud feedback simulation by several current-generation models, their erroneously positive shallow cumulus feedbacks produce unrealistically high climate sensitivities. However, the researchers also determined that some models simulate erroneously weak low cloud feedbacks and hence unrealistically low climate sensitivities.</a:t>
            </a: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2BC80B9A-C993-4CEA-8A39-3AFD6A021F27}" type="slidenum">
              <a:rPr lang="en-US" smtClean="0"/>
              <a:pPr/>
              <a:t>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7636D64-B606-4833-8E9E-A8FC51B35A1D}" type="datetimeFigureOut">
              <a:rPr lang="en-US" smtClean="0"/>
              <a:pPr/>
              <a:t>5/14/21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7636D64-B606-4833-8E9E-A8FC51B35A1D}" type="datetimeFigureOut">
              <a:rPr lang="en-US" smtClean="0"/>
              <a:pPr/>
              <a:t>5/14/21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7636D64-B606-4833-8E9E-A8FC51B35A1D}" type="datetimeFigureOut">
              <a:rPr lang="en-US" smtClean="0"/>
              <a:pPr/>
              <a:t>5/14/21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5" name="Rectangle 7"/>
          <p:cNvSpPr/>
          <p:nvPr userDrawn="1"/>
        </p:nvSpPr>
        <p:spPr bwMode="auto">
          <a:xfrm>
            <a:off x="2360613" y="6634163"/>
            <a:ext cx="678497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hangingPunct="0">
              <a:defRPr/>
            </a:pPr>
            <a:endParaRPr lang="en-US" dirty="0">
              <a:latin typeface="Arial" pitchFamily="34" charset="0"/>
            </a:endParaRPr>
          </a:p>
        </p:txBody>
      </p:sp>
      <p:sp>
        <p:nvSpPr>
          <p:cNvPr id="6" name="Rectangle 8"/>
          <p:cNvSpPr/>
          <p:nvPr userDrawn="1"/>
        </p:nvSpPr>
        <p:spPr bwMode="auto">
          <a:xfrm>
            <a:off x="0" y="6634163"/>
            <a:ext cx="233362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hangingPunct="0">
              <a:defRPr/>
            </a:pPr>
            <a:endParaRPr lang="en-US" dirty="0">
              <a:latin typeface="Arial" pitchFamily="34" charset="0"/>
            </a:endParaRPr>
          </a:p>
        </p:txBody>
      </p:sp>
      <p:sp>
        <p:nvSpPr>
          <p:cNvPr id="7" name="Rectangle 235"/>
          <p:cNvSpPr>
            <a:spLocks noChangeArrowheads="1"/>
          </p:cNvSpPr>
          <p:nvPr/>
        </p:nvSpPr>
        <p:spPr bwMode="auto">
          <a:xfrm>
            <a:off x="2398713" y="6646863"/>
            <a:ext cx="6588125" cy="211137"/>
          </a:xfrm>
          <a:prstGeom prst="rect">
            <a:avLst/>
          </a:prstGeom>
          <a:noFill/>
          <a:ln w="9525" algn="ctr">
            <a:noFill/>
            <a:miter lim="800000"/>
            <a:headEnd/>
            <a:tailEnd/>
          </a:ln>
          <a:effectLst/>
        </p:spPr>
        <p:txBody>
          <a:bodyPr/>
          <a:lstStyle/>
          <a:p>
            <a:pPr marL="171450" indent="-171450" algn="r" eaLnBrk="0" hangingPunct="0">
              <a:lnSpc>
                <a:spcPct val="90000"/>
              </a:lnSpc>
              <a:defRPr/>
            </a:pPr>
            <a:r>
              <a:rPr lang="en-US" sz="1200" b="1" dirty="0">
                <a:solidFill>
                  <a:schemeClr val="bg1"/>
                </a:solidFill>
                <a:ea typeface="Rod"/>
                <a:cs typeface="Rod"/>
              </a:rPr>
              <a:t>Department of Energy  •  Office of Science  •  Biological and Environmental Research</a:t>
            </a:r>
          </a:p>
        </p:txBody>
      </p:sp>
      <p:sp>
        <p:nvSpPr>
          <p:cNvPr id="2" name="Title 1"/>
          <p:cNvSpPr>
            <a:spLocks noGrp="1"/>
          </p:cNvSpPr>
          <p:nvPr>
            <p:ph type="title"/>
          </p:nvPr>
        </p:nvSpPr>
        <p:spPr>
          <a:xfrm>
            <a:off x="457200" y="381000"/>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838200" y="1600200"/>
            <a:ext cx="38481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838700" y="1600200"/>
            <a:ext cx="3848100" cy="4525963"/>
          </a:xfrm>
        </p:spPr>
        <p:txBody>
          <a:bodyPr/>
          <a:lstStyle/>
          <a:p>
            <a:pPr lvl="0"/>
            <a:endParaRPr lang="en-US" noProof="0" dirty="0"/>
          </a:p>
        </p:txBody>
      </p:sp>
      <p:sp>
        <p:nvSpPr>
          <p:cNvPr id="9" name="Slide Number Placeholder 4"/>
          <p:cNvSpPr>
            <a:spLocks noGrp="1"/>
          </p:cNvSpPr>
          <p:nvPr>
            <p:ph type="sldNum" sz="quarter" idx="10"/>
          </p:nvPr>
        </p:nvSpPr>
        <p:spPr/>
        <p:txBody>
          <a:bodyPr/>
          <a:lstStyle>
            <a:lvl1pPr eaLnBrk="0" hangingPunct="0">
              <a:defRPr>
                <a:latin typeface="Arial" charset="0"/>
              </a:defRPr>
            </a:lvl1pPr>
          </a:lstStyle>
          <a:p>
            <a:pPr>
              <a:defRPr/>
            </a:pPr>
            <a:fld id="{2113C00A-46C3-4695-A1BF-A4D51761E616}" type="slidenum">
              <a:rPr lang="en-US"/>
              <a:pPr>
                <a:defRPr/>
              </a:pPr>
              <a:t>‹#›</a:t>
            </a:fld>
            <a:endParaRPr lang="en-US" dirty="0"/>
          </a:p>
        </p:txBody>
      </p:sp>
      <p:sp>
        <p:nvSpPr>
          <p:cNvPr id="10" name="Rectangle 235"/>
          <p:cNvSpPr>
            <a:spLocks noChangeArrowheads="1"/>
          </p:cNvSpPr>
          <p:nvPr userDrawn="1"/>
        </p:nvSpPr>
        <p:spPr bwMode="auto">
          <a:xfrm>
            <a:off x="-34926" y="6646863"/>
            <a:ext cx="2320925" cy="274637"/>
          </a:xfrm>
          <a:prstGeom prst="rect">
            <a:avLst/>
          </a:prstGeom>
          <a:noFill/>
          <a:ln w="9525" algn="ctr">
            <a:noFill/>
            <a:miter lim="800000"/>
            <a:headEnd/>
            <a:tailEnd/>
          </a:ln>
          <a:effectLst/>
        </p:spPr>
        <p:txBody>
          <a:bodyPr/>
          <a:lstStyle/>
          <a:p>
            <a:pPr marL="171450" indent="-171450" eaLnBrk="0" hangingPunct="0">
              <a:lnSpc>
                <a:spcPct val="90000"/>
              </a:lnSpc>
              <a:defRPr/>
            </a:pPr>
            <a:fld id="{3CF22588-4ED6-4D73-B710-A92B6386A90D}" type="slidenum">
              <a:rPr lang="en-US" sz="1000">
                <a:solidFill>
                  <a:schemeClr val="bg1"/>
                </a:solidFill>
                <a:ea typeface="Rod"/>
                <a:cs typeface="Rod"/>
              </a:rPr>
              <a:pPr marL="171450" indent="-171450" eaLnBrk="0" hangingPunct="0">
                <a:lnSpc>
                  <a:spcPct val="90000"/>
                </a:lnSpc>
                <a:defRPr/>
              </a:pPr>
              <a:t>‹#›</a:t>
            </a:fld>
            <a:r>
              <a:rPr lang="en-US" sz="1000" dirty="0">
                <a:solidFill>
                  <a:schemeClr val="bg1"/>
                </a:solidFill>
                <a:ea typeface="Rod"/>
                <a:cs typeface="Rod"/>
              </a:rPr>
              <a:t>	 </a:t>
            </a:r>
            <a:r>
              <a:rPr lang="en-US" sz="1200" b="1" dirty="0">
                <a:solidFill>
                  <a:schemeClr val="bg1"/>
                </a:solidFill>
                <a:ea typeface="Rod"/>
                <a:cs typeface="Rod"/>
              </a:rPr>
              <a:t>BER Climate Research</a:t>
            </a:r>
          </a:p>
        </p:txBody>
      </p:sp>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7636D64-B606-4833-8E9E-A8FC51B35A1D}" type="datetimeFigureOut">
              <a:rPr lang="en-US" smtClean="0"/>
              <a:pPr/>
              <a:t>5/14/21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7636D64-B606-4833-8E9E-A8FC51B35A1D}" type="datetimeFigureOut">
              <a:rPr lang="en-US" smtClean="0"/>
              <a:pPr/>
              <a:t>5/14/21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7636D64-B606-4833-8E9E-A8FC51B35A1D}" type="datetimeFigureOut">
              <a:rPr lang="en-US" smtClean="0"/>
              <a:pPr/>
              <a:t>5/14/21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7636D64-B606-4833-8E9E-A8FC51B35A1D}" type="datetimeFigureOut">
              <a:rPr lang="en-US" smtClean="0"/>
              <a:pPr/>
              <a:t>5/14/21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7636D64-B606-4833-8E9E-A8FC51B35A1D}" type="datetimeFigureOut">
              <a:rPr lang="en-US" smtClean="0"/>
              <a:pPr/>
              <a:t>5/14/21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636D64-B606-4833-8E9E-A8FC51B35A1D}" type="datetimeFigureOut">
              <a:rPr lang="en-US" smtClean="0"/>
              <a:pPr/>
              <a:t>5/14/21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7636D64-B606-4833-8E9E-A8FC51B35A1D}" type="datetimeFigureOut">
              <a:rPr lang="en-US" smtClean="0"/>
              <a:pPr/>
              <a:t>5/14/21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7636D64-B606-4833-8E9E-A8FC51B35A1D}" type="datetimeFigureOut">
              <a:rPr lang="en-US" smtClean="0"/>
              <a:pPr/>
              <a:t>5/14/21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636D64-B606-4833-8E9E-A8FC51B35A1D}" type="datetimeFigureOut">
              <a:rPr lang="en-US" smtClean="0"/>
              <a:pPr/>
              <a:t>5/14/21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BC275B-07AD-4C9E-AB1F-13419A9373DE}"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oi.org/10.1038/s41558-021-01039-0"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4"/>
          <p:cNvSpPr txBox="1">
            <a:spLocks noChangeArrowheads="1"/>
          </p:cNvSpPr>
          <p:nvPr/>
        </p:nvSpPr>
        <p:spPr bwMode="auto">
          <a:xfrm>
            <a:off x="444500" y="3759200"/>
            <a:ext cx="184150" cy="369888"/>
          </a:xfrm>
          <a:prstGeom prst="rect">
            <a:avLst/>
          </a:prstGeom>
          <a:noFill/>
          <a:ln w="9525">
            <a:noFill/>
            <a:miter lim="800000"/>
            <a:headEnd/>
            <a:tailEnd/>
          </a:ln>
        </p:spPr>
        <p:txBody>
          <a:bodyPr wrap="none">
            <a:spAutoFit/>
          </a:bodyPr>
          <a:lstStyle/>
          <a:p>
            <a:endParaRPr lang="en-US" dirty="0">
              <a:latin typeface="Avenir Book" panose="02000503020000020003" pitchFamily="2" charset="0"/>
            </a:endParaRPr>
          </a:p>
        </p:txBody>
      </p:sp>
      <p:sp>
        <p:nvSpPr>
          <p:cNvPr id="5" name="TextBox 4"/>
          <p:cNvSpPr txBox="1"/>
          <p:nvPr/>
        </p:nvSpPr>
        <p:spPr>
          <a:xfrm>
            <a:off x="0" y="0"/>
            <a:ext cx="9144000" cy="1077218"/>
          </a:xfrm>
          <a:prstGeom prst="rect">
            <a:avLst/>
          </a:prstGeom>
          <a:noFill/>
        </p:spPr>
        <p:txBody>
          <a:bodyPr wrap="square">
            <a:spAutoFit/>
          </a:bodyPr>
          <a:lstStyle/>
          <a:p>
            <a:r>
              <a:rPr lang="en-US" sz="3200" dirty="0">
                <a:latin typeface="Avenir Book" panose="02000503020000020003" pitchFamily="2" charset="0"/>
              </a:rPr>
              <a:t>Observational constraints on low cloud feedback reduce uncertainty of climate sensitivity</a:t>
            </a:r>
          </a:p>
        </p:txBody>
      </p:sp>
      <p:sp>
        <p:nvSpPr>
          <p:cNvPr id="12" name="TextBox 11"/>
          <p:cNvSpPr txBox="1"/>
          <p:nvPr/>
        </p:nvSpPr>
        <p:spPr>
          <a:xfrm>
            <a:off x="1524000" y="5953036"/>
            <a:ext cx="5822797" cy="600164"/>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ctr"/>
            <a:r>
              <a:rPr lang="en-GB" sz="1100" dirty="0">
                <a:latin typeface="Avenir Book" panose="02000503020000020003" pitchFamily="2" charset="0"/>
              </a:rPr>
              <a:t>Myers, T. A., R .C. Scott, M. D. </a:t>
            </a:r>
            <a:r>
              <a:rPr lang="en-GB" sz="1100" dirty="0" err="1">
                <a:latin typeface="Avenir Book" panose="02000503020000020003" pitchFamily="2" charset="0"/>
              </a:rPr>
              <a:t>Zelinka</a:t>
            </a:r>
            <a:r>
              <a:rPr lang="en-GB" sz="1100" dirty="0">
                <a:latin typeface="Avenir Book" panose="02000503020000020003" pitchFamily="2" charset="0"/>
              </a:rPr>
              <a:t>, S. A. Klein, J. R. Norris, and P. Caldwell, 2021: Observational constraints on low cloud feedback reduce uncertainty of climate sensitivity. </a:t>
            </a:r>
            <a:r>
              <a:rPr lang="en-GB" sz="1100" i="1" dirty="0">
                <a:latin typeface="Avenir Book" panose="02000503020000020003" pitchFamily="2" charset="0"/>
              </a:rPr>
              <a:t>Nature Climate Change, </a:t>
            </a:r>
            <a:r>
              <a:rPr lang="en-GB" sz="1100" dirty="0" err="1">
                <a:latin typeface="Avenir Book" panose="02000503020000020003" pitchFamily="2" charset="0"/>
              </a:rPr>
              <a:t>doi</a:t>
            </a:r>
            <a:r>
              <a:rPr lang="en-GB" sz="1100" dirty="0">
                <a:latin typeface="Avenir Book" panose="02000503020000020003" pitchFamily="2" charset="0"/>
              </a:rPr>
              <a:t>: </a:t>
            </a:r>
            <a:r>
              <a:rPr lang="en-GB" sz="1100" dirty="0">
                <a:latin typeface="Avenir Book" panose="02000503020000020003" pitchFamily="2" charset="0"/>
                <a:hlinkClick r:id="rId3"/>
              </a:rPr>
              <a:t>https://doi.org/10.1038/s41558-021-01039-0</a:t>
            </a:r>
            <a:r>
              <a:rPr lang="en-GB" sz="1100" dirty="0">
                <a:latin typeface="Avenir Book" panose="02000503020000020003" pitchFamily="2" charset="0"/>
              </a:rPr>
              <a:t> </a:t>
            </a:r>
          </a:p>
        </p:txBody>
      </p:sp>
      <p:sp>
        <p:nvSpPr>
          <p:cNvPr id="14" name="TextBox 13"/>
          <p:cNvSpPr txBox="1"/>
          <p:nvPr/>
        </p:nvSpPr>
        <p:spPr>
          <a:xfrm>
            <a:off x="2971800" y="4390072"/>
            <a:ext cx="6172200" cy="1477328"/>
          </a:xfrm>
          <a:prstGeom prst="rect">
            <a:avLst/>
          </a:prstGeom>
          <a:noFill/>
        </p:spPr>
        <p:txBody>
          <a:bodyPr wrap="square" rtlCol="0">
            <a:spAutoFit/>
          </a:bodyPr>
          <a:lstStyle/>
          <a:p>
            <a:r>
              <a:rPr lang="en-US" b="1" dirty="0">
                <a:solidFill>
                  <a:srgbClr val="77933C"/>
                </a:solidFill>
                <a:latin typeface="Avenir Book" panose="02000503020000020003" pitchFamily="2" charset="0"/>
              </a:rPr>
              <a:t>Research Details</a:t>
            </a:r>
            <a:br>
              <a:rPr lang="en-US" b="1" dirty="0">
                <a:solidFill>
                  <a:srgbClr val="77933C"/>
                </a:solidFill>
                <a:latin typeface="Avenir Book" panose="02000503020000020003" pitchFamily="2" charset="0"/>
              </a:rPr>
            </a:br>
            <a:r>
              <a:rPr lang="en-US" sz="1200" dirty="0">
                <a:latin typeface="Avenir Book" panose="02000503020000020003" pitchFamily="2" charset="0"/>
              </a:rPr>
              <a:t>To predict how clouds over the ocean will evolve under global warming, the researchers used observations to estimate how marine low cloud properties respond to natural variations in large-scale meteorological conditions.  The researchers then used global climate model simulations to determine how these meteorological conditions will change as atmospheric CO</a:t>
            </a:r>
            <a:r>
              <a:rPr lang="en-US" sz="1200" baseline="-25000" dirty="0">
                <a:latin typeface="Avenir Book" panose="02000503020000020003" pitchFamily="2" charset="0"/>
              </a:rPr>
              <a:t>2</a:t>
            </a:r>
            <a:r>
              <a:rPr lang="en-US" sz="1200" dirty="0">
                <a:latin typeface="Avenir Book" panose="02000503020000020003" pitchFamily="2" charset="0"/>
              </a:rPr>
              <a:t> increases. With this approach, they were able to calculate how the clouds will respond to this modified meteorological environment.  </a:t>
            </a:r>
          </a:p>
        </p:txBody>
      </p:sp>
      <p:sp>
        <p:nvSpPr>
          <p:cNvPr id="11" name="TextBox 10"/>
          <p:cNvSpPr txBox="1"/>
          <p:nvPr/>
        </p:nvSpPr>
        <p:spPr>
          <a:xfrm>
            <a:off x="38371" y="1323624"/>
            <a:ext cx="3009629" cy="4339650"/>
          </a:xfrm>
          <a:prstGeom prst="rect">
            <a:avLst/>
          </a:prstGeom>
          <a:noFill/>
        </p:spPr>
        <p:txBody>
          <a:bodyPr wrap="square" rtlCol="0">
            <a:spAutoFit/>
          </a:bodyPr>
          <a:lstStyle/>
          <a:p>
            <a:r>
              <a:rPr lang="en-US" b="1" dirty="0">
                <a:solidFill>
                  <a:srgbClr val="77933C"/>
                </a:solidFill>
                <a:latin typeface="Avenir Book" panose="02000503020000020003" pitchFamily="2" charset="0"/>
              </a:rPr>
              <a:t>Scientific Achievement</a:t>
            </a:r>
            <a:br>
              <a:rPr lang="en-US" sz="1400" b="1" dirty="0">
                <a:solidFill>
                  <a:srgbClr val="77933C"/>
                </a:solidFill>
                <a:latin typeface="Avenir Book" panose="02000503020000020003" pitchFamily="2" charset="0"/>
              </a:rPr>
            </a:br>
            <a:r>
              <a:rPr lang="en-US" sz="1200" dirty="0">
                <a:latin typeface="Avenir Book" panose="02000503020000020003" pitchFamily="2" charset="0"/>
              </a:rPr>
              <a:t>Scientists at Lawrence Livermore National Laboratory and their colleagues analyzed satellite cloud observations to show that low-level clouds over the ocean decrease in response to global warming, leading to further warming by increasing the solar radiation absorbed by the climate system.  The team found that this amplifying feedback is more muted compared to previous understanding.</a:t>
            </a:r>
          </a:p>
          <a:p>
            <a:br>
              <a:rPr lang="en-US" sz="1200" dirty="0">
                <a:latin typeface="Avenir Book" panose="02000503020000020003" pitchFamily="2" charset="0"/>
              </a:rPr>
            </a:br>
            <a:r>
              <a:rPr lang="en-US" b="1" dirty="0">
                <a:solidFill>
                  <a:schemeClr val="accent3">
                    <a:lumMod val="75000"/>
                  </a:schemeClr>
                </a:solidFill>
                <a:latin typeface="Avenir Book" panose="02000503020000020003" pitchFamily="2" charset="0"/>
              </a:rPr>
              <a:t>Significance &amp; Impact</a:t>
            </a:r>
          </a:p>
          <a:p>
            <a:r>
              <a:rPr lang="en-US" sz="1200" dirty="0">
                <a:latin typeface="Avenir Book" panose="02000503020000020003" pitchFamily="2" charset="0"/>
              </a:rPr>
              <a:t>The response of low clouds to climate change is a major source of uncertainty in climate sensitivity, the planetary warming resulting from a doubling of atmospheric CO</a:t>
            </a:r>
            <a:r>
              <a:rPr lang="en-US" sz="1200" baseline="-25000" dirty="0">
                <a:latin typeface="Avenir Book" panose="02000503020000020003" pitchFamily="2" charset="0"/>
              </a:rPr>
              <a:t>2</a:t>
            </a:r>
            <a:r>
              <a:rPr lang="en-US" sz="1200" dirty="0">
                <a:latin typeface="Avenir Book" panose="02000503020000020003" pitchFamily="2" charset="0"/>
              </a:rPr>
              <a:t>.  The analysis of observations by the researchers implies that climate sensitivity likely (two-thirds chance) spans 2.4-3.6 °C , a lower and narrower range than in </a:t>
            </a:r>
            <a:r>
              <a:rPr lang="en-US" sz="1200">
                <a:latin typeface="Avenir Book" panose="02000503020000020003" pitchFamily="2" charset="0"/>
              </a:rPr>
              <a:t>previous estimates.</a:t>
            </a:r>
            <a:endParaRPr lang="en-US" sz="1200" dirty="0">
              <a:latin typeface="Avenir Book" panose="02000503020000020003" pitchFamily="2" charset="0"/>
            </a:endParaRPr>
          </a:p>
        </p:txBody>
      </p:sp>
      <p:pic>
        <p:nvPicPr>
          <p:cNvPr id="16" name="Picture 34" descr="lab_icon_rgb"/>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4800" y="5732621"/>
            <a:ext cx="890868" cy="914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8" name="Picture 7">
            <a:extLst>
              <a:ext uri="{FF2B5EF4-FFF2-40B4-BE49-F238E27FC236}">
                <a16:creationId xmlns:a16="http://schemas.microsoft.com/office/drawing/2014/main" id="{1E8CE575-98BE-3641-BF09-271A578C577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493000" y="5678101"/>
            <a:ext cx="1651000" cy="947032"/>
          </a:xfrm>
          <a:prstGeom prst="rect">
            <a:avLst/>
          </a:prstGeom>
        </p:spPr>
      </p:pic>
      <p:sp>
        <p:nvSpPr>
          <p:cNvPr id="20" name="Rectangle 19">
            <a:extLst>
              <a:ext uri="{FF2B5EF4-FFF2-40B4-BE49-F238E27FC236}">
                <a16:creationId xmlns:a16="http://schemas.microsoft.com/office/drawing/2014/main" id="{A0951971-EFB1-F24F-BBE3-9E8997F87D78}"/>
              </a:ext>
            </a:extLst>
          </p:cNvPr>
          <p:cNvSpPr/>
          <p:nvPr/>
        </p:nvSpPr>
        <p:spPr>
          <a:xfrm>
            <a:off x="3048000" y="1066800"/>
            <a:ext cx="6052368" cy="3323272"/>
          </a:xfrm>
          <a:prstGeom prst="rect">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3">
                  <a:lumMod val="75000"/>
                </a:schemeClr>
              </a:solidFill>
            </a:endParaRPr>
          </a:p>
        </p:txBody>
      </p:sp>
      <p:pic>
        <p:nvPicPr>
          <p:cNvPr id="1026" name="Picture 2" descr="Fig. 4">
            <a:extLst>
              <a:ext uri="{FF2B5EF4-FFF2-40B4-BE49-F238E27FC236}">
                <a16:creationId xmlns:a16="http://schemas.microsoft.com/office/drawing/2014/main" id="{A011FE96-2993-7A4A-82E0-C37048EA646F}"/>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r="40000"/>
          <a:stretch/>
        </p:blipFill>
        <p:spPr bwMode="auto">
          <a:xfrm>
            <a:off x="3181167" y="1184488"/>
            <a:ext cx="3448233" cy="3139928"/>
          </a:xfrm>
          <a:prstGeom prst="rect">
            <a:avLst/>
          </a:prstGeom>
          <a:noFill/>
          <a:extLst>
            <a:ext uri="{909E8E84-426E-40DD-AFC4-6F175D3DCCD1}">
              <a14:hiddenFill xmlns:a14="http://schemas.microsoft.com/office/drawing/2010/main">
                <a:solidFill>
                  <a:srgbClr val="FFFFFF"/>
                </a:solidFill>
              </a14:hiddenFill>
            </a:ext>
          </a:extLst>
        </p:spPr>
      </p:pic>
      <p:sp>
        <p:nvSpPr>
          <p:cNvPr id="23" name="Rectangle 22">
            <a:extLst>
              <a:ext uri="{FF2B5EF4-FFF2-40B4-BE49-F238E27FC236}">
                <a16:creationId xmlns:a16="http://schemas.microsoft.com/office/drawing/2014/main" id="{6EBD26C1-B0B9-4342-BE3C-A4A10E811E8A}"/>
              </a:ext>
            </a:extLst>
          </p:cNvPr>
          <p:cNvSpPr/>
          <p:nvPr/>
        </p:nvSpPr>
        <p:spPr>
          <a:xfrm>
            <a:off x="6629400" y="1600200"/>
            <a:ext cx="2375535" cy="2677656"/>
          </a:xfrm>
          <a:prstGeom prst="rect">
            <a:avLst/>
          </a:prstGeom>
        </p:spPr>
        <p:txBody>
          <a:bodyPr wrap="square">
            <a:spAutoFit/>
          </a:bodyPr>
          <a:lstStyle/>
          <a:p>
            <a:r>
              <a:rPr lang="en-US" sz="1200" i="1" dirty="0">
                <a:solidFill>
                  <a:schemeClr val="bg1">
                    <a:lumMod val="50000"/>
                  </a:schemeClr>
                </a:solidFill>
                <a:latin typeface="Avenir Book" panose="02000503020000020003" pitchFamily="2" charset="0"/>
              </a:rPr>
              <a:t>Effective climate sensitivity (ECS) plotted against the near-global marine low cloud feedback in global climate models (GCMs). Also shown are the best estimate of the feedback constrained by observations and its 90% confidence interval, and the feedback constrained separately by two sets of satellite observations </a:t>
            </a:r>
          </a:p>
          <a:p>
            <a:r>
              <a:rPr lang="en-US" sz="1200" i="1" dirty="0">
                <a:solidFill>
                  <a:schemeClr val="bg1">
                    <a:lumMod val="50000"/>
                  </a:schemeClr>
                </a:solidFill>
                <a:latin typeface="Avenir Book" panose="02000503020000020003" pitchFamily="2" charset="0"/>
              </a:rPr>
              <a:t>(MODIS &amp; CERES and ISCCP &amp; PATMOS).  </a:t>
            </a:r>
          </a:p>
        </p:txBody>
      </p:sp>
      <p:sp>
        <p:nvSpPr>
          <p:cNvPr id="25" name="Rectangle 24">
            <a:extLst>
              <a:ext uri="{FF2B5EF4-FFF2-40B4-BE49-F238E27FC236}">
                <a16:creationId xmlns:a16="http://schemas.microsoft.com/office/drawing/2014/main" id="{B2DF3A29-8CAA-724B-B37A-91350292FF5B}"/>
              </a:ext>
            </a:extLst>
          </p:cNvPr>
          <p:cNvSpPr/>
          <p:nvPr/>
        </p:nvSpPr>
        <p:spPr>
          <a:xfrm>
            <a:off x="3124200" y="1524000"/>
            <a:ext cx="152400" cy="3048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80364362"/>
      </p:ext>
    </p:extLst>
  </p:cSld>
  <p:clrMapOvr>
    <a:masterClrMapping/>
  </p:clrMapOvr>
  <p:transition spd="slow"/>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41F5D3D28678C4996E7F38775E2FF63" ma:contentTypeVersion="4" ma:contentTypeDescription="Create a new document." ma:contentTypeScope="" ma:versionID="3461d60c8177bc44dd11ca12062c9b2a">
  <xsd:schema xmlns:xsd="http://www.w3.org/2001/XMLSchema" xmlns:xs="http://www.w3.org/2001/XMLSchema" xmlns:p="http://schemas.microsoft.com/office/2006/metadata/properties" xmlns:ns2="c9ef2096-39e0-47b8-b35c-48b23345f083" xmlns:ns3="8be1be4a-8497-4275-864d-df681ab653d4" targetNamespace="http://schemas.microsoft.com/office/2006/metadata/properties" ma:root="true" ma:fieldsID="2cd8a88ccf75987316b37f9b6f654f1b" ns2:_="" ns3:_="">
    <xsd:import namespace="c9ef2096-39e0-47b8-b35c-48b23345f083"/>
    <xsd:import namespace="8be1be4a-8497-4275-864d-df681ab653d4"/>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9ef2096-39e0-47b8-b35c-48b23345f08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be1be4a-8497-4275-864d-df681ab653d4"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F07C8EC-D6CB-4317-84E5-777C1B345A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9ef2096-39e0-47b8-b35c-48b23345f083"/>
    <ds:schemaRef ds:uri="8be1be4a-8497-4275-864d-df681ab653d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B15A7BA-C760-4AB5-9A80-A3BBE471C07B}">
  <ds:schemaRefs>
    <ds:schemaRef ds:uri="http://schemas.microsoft.com/sharepoint/v3/contenttype/forms"/>
  </ds:schemaRefs>
</ds:datastoreItem>
</file>

<file path=customXml/itemProps3.xml><?xml version="1.0" encoding="utf-8"?>
<ds:datastoreItem xmlns:ds="http://schemas.openxmlformats.org/officeDocument/2006/customXml" ds:itemID="{95AA4ABD-E0AB-4C9E-A5C3-E42B01CFB739}">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33525</TotalTime>
  <Words>687</Words>
  <Application>Microsoft Macintosh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Avenir Book</vt:lpstr>
      <vt:lpstr>Calibri</vt:lpstr>
      <vt:lpstr>Office Theme</vt:lpstr>
      <vt:lpstr>PowerPoint Presentation</vt:lpstr>
    </vt:vector>
  </TitlesOfParts>
  <Company>Office of Science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renu</dc:creator>
  <cp:lastModifiedBy>Myers, Timothy Albert</cp:lastModifiedBy>
  <cp:revision>185</cp:revision>
  <dcterms:created xsi:type="dcterms:W3CDTF">2011-09-07T23:26:42Z</dcterms:created>
  <dcterms:modified xsi:type="dcterms:W3CDTF">2021-05-14T22:22:34Z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0x010100A41F5D3D28678C4996E7F38775E2FF63</vt:lpwstr>
  </property>
</Properties>
</file>