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2"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 D Collins" initials="WDC" lastIdx="1" clrIdx="0">
    <p:extLst/>
  </p:cmAuthor>
  <p:cmAuthor id="2" name="William D Collins" initials="WDC [2]" lastIdx="1" clrIdx="1">
    <p:extLst/>
  </p:cmAuthor>
  <p:cmAuthor id="3" name="William D Collins" initials="WDC [3]" lastIdx="1" clrIdx="2">
    <p:extLst/>
  </p:cmAuthor>
  <p:cmAuthor id="4" name="William D Collins" initials="WDC [4]" lastIdx="1" clrIdx="3">
    <p:extLst/>
  </p:cmAuthor>
  <p:cmAuthor id="5" name="William D Collins" initials="WDC [5]" lastIdx="1" clrIdx="4">
    <p:extLst/>
  </p:cmAuthor>
  <p:cmAuthor id="6" name="William D Collins" initials="WDC [6]"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4159" autoAdjust="0"/>
    <p:restoredTop sz="94567" autoAdjust="0"/>
  </p:normalViewPr>
  <p:slideViewPr>
    <p:cSldViewPr snapToGrid="0" snapToObjects="1">
      <p:cViewPr>
        <p:scale>
          <a:sx n="150" d="100"/>
          <a:sy n="150" d="100"/>
        </p:scale>
        <p:origin x="-1264" y="-80"/>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9/11/19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9/11/19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smtClean="0"/>
              <a:t>Image and caption                      - Visually compelling figure(s) to explain the research               - Include legends and descriptive caption</a:t>
            </a:r>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smtClean="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smtClean="0"/>
              <a:t>Optional - additional logos here (project logo, collaborators, etc.)</a:t>
            </a:r>
            <a:endParaRPr lang="en-US" dirty="0"/>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smtClean="0"/>
              <a:t>Sponsor logo here</a:t>
            </a:r>
            <a:endParaRPr lang="en-US" dirty="0"/>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smtClean="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smtClean="0"/>
              <a:t>Image and caption                      - Visually compelling figure(s) to explain the research               - Include legends and descriptive caption</a:t>
            </a:r>
            <a:endParaRPr lang="en-US" dirty="0"/>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smtClean="0"/>
              <a:t>50 words or less</a:t>
            </a:r>
            <a:endParaRPr lang="en-US" dirty="0"/>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smtClean="0"/>
              <a:t>50 words or less Importance, relevance, or intriguing component of the finding to the field</a:t>
            </a:r>
            <a:endParaRPr lang="en-US" dirty="0"/>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smtClean="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smtClean="0"/>
              <a:t>Optional - additional logos here (project logo, collaborators, etc.)</a:t>
            </a:r>
            <a:endParaRPr lang="en-US" dirty="0"/>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smtClean="0"/>
              <a:t>Sponsor logo here</a:t>
            </a:r>
            <a:endParaRPr lang="en-US" dirty="0"/>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smtClean="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smtClean="0"/>
              <a:t>Optional - additional logos here (project logo, collaborators, etc.)</a:t>
            </a:r>
            <a:endParaRPr lang="en-US" dirty="0"/>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smtClean="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smtClean="0"/>
              <a:t>Data available at (DOI):</a:t>
            </a:r>
            <a:endParaRPr lang="en-US" dirty="0"/>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485352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3" name="Text Placeholder 21"/>
          <p:cNvSpPr txBox="1">
            <a:spLocks/>
          </p:cNvSpPr>
          <p:nvPr userDrawn="1"/>
        </p:nvSpPr>
        <p:spPr>
          <a:xfrm>
            <a:off x="3387840" y="369942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Significance and Impact</a:t>
            </a:r>
          </a:p>
        </p:txBody>
      </p:sp>
      <p:sp>
        <p:nvSpPr>
          <p:cNvPr id="4" name="Text Placeholder 21"/>
          <p:cNvSpPr txBox="1">
            <a:spLocks/>
          </p:cNvSpPr>
          <p:nvPr userDrawn="1"/>
        </p:nvSpPr>
        <p:spPr>
          <a:xfrm>
            <a:off x="5449455" y="692727"/>
            <a:ext cx="3724660" cy="36455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Scientific Achievement</a:t>
            </a:r>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p:cNvSpPr>
            <a:spLocks noGrp="1"/>
          </p:cNvSpPr>
          <p:nvPr>
            <p:ph type="title"/>
          </p:nvPr>
        </p:nvSpPr>
        <p:spPr>
          <a:xfrm>
            <a:off x="202675" y="16051"/>
            <a:ext cx="8796075" cy="708660"/>
          </a:xfrm>
        </p:spPr>
        <p:txBody>
          <a:bodyPr/>
          <a:lstStyle/>
          <a:p>
            <a:r>
              <a:rPr lang="en-US" sz="1800" dirty="0"/>
              <a:t>Robustness and uncertainties in global multivariate wind- wave climate projections. </a:t>
            </a:r>
          </a:p>
        </p:txBody>
      </p:sp>
      <p:sp>
        <p:nvSpPr>
          <p:cNvPr id="31" name="Text Placeholder 30"/>
          <p:cNvSpPr>
            <a:spLocks noGrp="1"/>
          </p:cNvSpPr>
          <p:nvPr>
            <p:ph type="body" sz="quarter" idx="26"/>
          </p:nvPr>
        </p:nvSpPr>
        <p:spPr>
          <a:xfrm>
            <a:off x="202675" y="5756936"/>
            <a:ext cx="8563729" cy="530492"/>
          </a:xfrm>
        </p:spPr>
        <p:txBody>
          <a:bodyPr/>
          <a:lstStyle/>
          <a:p>
            <a:r>
              <a:rPr lang="en-US" sz="900" dirty="0" smtClean="0"/>
              <a:t>J </a:t>
            </a:r>
            <a:r>
              <a:rPr lang="en-US" sz="900" dirty="0" err="1" smtClean="0"/>
              <a:t>Morim</a:t>
            </a:r>
            <a:r>
              <a:rPr lang="en-US" sz="900" dirty="0"/>
              <a:t>, </a:t>
            </a:r>
            <a:r>
              <a:rPr lang="en-US" sz="900" dirty="0" smtClean="0"/>
              <a:t>M </a:t>
            </a:r>
            <a:r>
              <a:rPr lang="en-US" sz="900" dirty="0" err="1" smtClean="0"/>
              <a:t>Hemer</a:t>
            </a:r>
            <a:r>
              <a:rPr lang="en-US" sz="900" dirty="0"/>
              <a:t>, </a:t>
            </a:r>
            <a:r>
              <a:rPr lang="en-US" sz="900" dirty="0" smtClean="0"/>
              <a:t>X Wang</a:t>
            </a:r>
            <a:r>
              <a:rPr lang="en-US" sz="900" dirty="0"/>
              <a:t>, </a:t>
            </a:r>
            <a:r>
              <a:rPr lang="en-US" sz="900" dirty="0" smtClean="0"/>
              <a:t>N Cartwright</a:t>
            </a:r>
            <a:r>
              <a:rPr lang="en-US" sz="900" dirty="0"/>
              <a:t>, </a:t>
            </a:r>
            <a:r>
              <a:rPr lang="en-US" sz="900" dirty="0" smtClean="0"/>
              <a:t>C </a:t>
            </a:r>
            <a:r>
              <a:rPr lang="en-US" sz="900" dirty="0" err="1" smtClean="0"/>
              <a:t>Trenham</a:t>
            </a:r>
            <a:r>
              <a:rPr lang="en-US" sz="900" dirty="0"/>
              <a:t>, </a:t>
            </a:r>
            <a:r>
              <a:rPr lang="en-US" sz="900" dirty="0" smtClean="0"/>
              <a:t>A </a:t>
            </a:r>
            <a:r>
              <a:rPr lang="en-US" sz="900" dirty="0" err="1" smtClean="0"/>
              <a:t>Semedo</a:t>
            </a:r>
            <a:r>
              <a:rPr lang="en-US" sz="900" dirty="0"/>
              <a:t>, </a:t>
            </a:r>
            <a:r>
              <a:rPr lang="en-US" sz="900" dirty="0" smtClean="0"/>
              <a:t>L </a:t>
            </a:r>
            <a:r>
              <a:rPr lang="en-US" sz="900" dirty="0" err="1" smtClean="0"/>
              <a:t>Bricheno</a:t>
            </a:r>
            <a:r>
              <a:rPr lang="en-US" sz="900" dirty="0"/>
              <a:t>, </a:t>
            </a:r>
            <a:r>
              <a:rPr lang="en-US" sz="900" dirty="0" smtClean="0"/>
              <a:t>P Camus</a:t>
            </a:r>
            <a:r>
              <a:rPr lang="en-US" sz="900" dirty="0"/>
              <a:t>, </a:t>
            </a:r>
            <a:r>
              <a:rPr lang="en-US" sz="900" dirty="0" smtClean="0"/>
              <a:t>M Casas</a:t>
            </a:r>
            <a:r>
              <a:rPr lang="en-US" sz="900" dirty="0"/>
              <a:t>-</a:t>
            </a:r>
            <a:r>
              <a:rPr lang="en-US" sz="900" dirty="0" err="1"/>
              <a:t>Prat</a:t>
            </a:r>
            <a:r>
              <a:rPr lang="en-US" sz="900" dirty="0"/>
              <a:t>, </a:t>
            </a:r>
            <a:r>
              <a:rPr lang="en-US" sz="900" dirty="0" smtClean="0"/>
              <a:t>L Erikson</a:t>
            </a:r>
            <a:r>
              <a:rPr lang="en-US" sz="900" dirty="0"/>
              <a:t>, </a:t>
            </a:r>
            <a:r>
              <a:rPr lang="en-US" sz="900" dirty="0" smtClean="0"/>
              <a:t>L </a:t>
            </a:r>
            <a:r>
              <a:rPr lang="en-US" sz="900" dirty="0" err="1" smtClean="0"/>
              <a:t>Mentaschi</a:t>
            </a:r>
            <a:r>
              <a:rPr lang="en-US" sz="900" dirty="0"/>
              <a:t>, </a:t>
            </a:r>
            <a:r>
              <a:rPr lang="en-US" sz="900" dirty="0" smtClean="0"/>
              <a:t>N Mori</a:t>
            </a:r>
            <a:r>
              <a:rPr lang="en-US" sz="900" dirty="0"/>
              <a:t>, </a:t>
            </a:r>
            <a:r>
              <a:rPr lang="en-US" sz="900" dirty="0" smtClean="0"/>
              <a:t>T Shimura</a:t>
            </a:r>
            <a:r>
              <a:rPr lang="en-US" sz="900" dirty="0"/>
              <a:t>, </a:t>
            </a:r>
            <a:r>
              <a:rPr lang="en-US" sz="900" dirty="0" smtClean="0"/>
              <a:t>B </a:t>
            </a:r>
            <a:r>
              <a:rPr lang="en-US" sz="900" dirty="0" err="1" smtClean="0"/>
              <a:t>Timmermans</a:t>
            </a:r>
            <a:r>
              <a:rPr lang="en-US" sz="900" dirty="0" smtClean="0"/>
              <a:t>, </a:t>
            </a:r>
            <a:r>
              <a:rPr lang="en-US" sz="900" dirty="0" smtClean="0"/>
              <a:t>O </a:t>
            </a:r>
            <a:r>
              <a:rPr lang="en-US" sz="900" dirty="0" err="1" smtClean="0"/>
              <a:t>Aarnes</a:t>
            </a:r>
            <a:r>
              <a:rPr lang="en-US" sz="900" dirty="0"/>
              <a:t>, </a:t>
            </a:r>
            <a:r>
              <a:rPr lang="en-US" sz="900" dirty="0" err="1" smtClean="0"/>
              <a:t>Ø</a:t>
            </a:r>
            <a:r>
              <a:rPr lang="en-US" sz="900" dirty="0" smtClean="0"/>
              <a:t> </a:t>
            </a:r>
            <a:r>
              <a:rPr lang="en-US" sz="900" dirty="0" err="1"/>
              <a:t>Breivik</a:t>
            </a:r>
            <a:r>
              <a:rPr lang="en-US" sz="900" dirty="0"/>
              <a:t>, </a:t>
            </a:r>
            <a:r>
              <a:rPr lang="en-US" sz="900" dirty="0" smtClean="0"/>
              <a:t>A Behrens</a:t>
            </a:r>
            <a:r>
              <a:rPr lang="en-US" sz="900" dirty="0"/>
              <a:t>, </a:t>
            </a:r>
            <a:r>
              <a:rPr lang="en-US" sz="900" dirty="0" smtClean="0"/>
              <a:t>M </a:t>
            </a:r>
            <a:r>
              <a:rPr lang="en-US" sz="900" dirty="0" err="1" smtClean="0"/>
              <a:t>Dobrynin</a:t>
            </a:r>
            <a:r>
              <a:rPr lang="en-US" sz="900" dirty="0"/>
              <a:t>, </a:t>
            </a:r>
            <a:r>
              <a:rPr lang="en-US" sz="900" dirty="0" smtClean="0"/>
              <a:t>M Menendez</a:t>
            </a:r>
            <a:r>
              <a:rPr lang="en-US" sz="900" dirty="0"/>
              <a:t>, </a:t>
            </a:r>
            <a:r>
              <a:rPr lang="en-US" sz="900" dirty="0" smtClean="0"/>
              <a:t>J </a:t>
            </a:r>
            <a:r>
              <a:rPr lang="en-US" sz="900" dirty="0" err="1" smtClean="0"/>
              <a:t>Staneva</a:t>
            </a:r>
            <a:r>
              <a:rPr lang="en-US" sz="900" dirty="0"/>
              <a:t>, </a:t>
            </a:r>
            <a:r>
              <a:rPr lang="en-US" sz="900" dirty="0" smtClean="0"/>
              <a:t>M Wehner</a:t>
            </a:r>
            <a:r>
              <a:rPr lang="en-US" sz="900" dirty="0"/>
              <a:t>, </a:t>
            </a:r>
            <a:r>
              <a:rPr lang="en-US" sz="900" dirty="0" smtClean="0"/>
              <a:t>J Wolf</a:t>
            </a:r>
            <a:r>
              <a:rPr lang="en-US" sz="900" dirty="0"/>
              <a:t>, </a:t>
            </a:r>
            <a:r>
              <a:rPr lang="en-US" sz="900" dirty="0" smtClean="0"/>
              <a:t>B </a:t>
            </a:r>
            <a:r>
              <a:rPr lang="en-US" sz="900" dirty="0" err="1" smtClean="0"/>
              <a:t>Kamranzad</a:t>
            </a:r>
            <a:r>
              <a:rPr lang="en-US" sz="900" dirty="0"/>
              <a:t>, </a:t>
            </a:r>
            <a:r>
              <a:rPr lang="en-US" sz="900" dirty="0" smtClean="0"/>
              <a:t>J </a:t>
            </a:r>
            <a:r>
              <a:rPr lang="en-US" sz="900" dirty="0" err="1" smtClean="0"/>
              <a:t>Stopa</a:t>
            </a:r>
            <a:r>
              <a:rPr lang="en-US" sz="900" dirty="0"/>
              <a:t>, </a:t>
            </a:r>
            <a:r>
              <a:rPr lang="en-US" sz="900" dirty="0" smtClean="0"/>
              <a:t>A Webb</a:t>
            </a:r>
            <a:r>
              <a:rPr lang="en-US" sz="900" dirty="0"/>
              <a:t>, </a:t>
            </a:r>
            <a:r>
              <a:rPr lang="en-US" sz="900" dirty="0" smtClean="0"/>
              <a:t>I Young</a:t>
            </a:r>
            <a:r>
              <a:rPr lang="en-US" sz="900" dirty="0"/>
              <a:t>, </a:t>
            </a:r>
            <a:r>
              <a:rPr lang="en-US" sz="900" dirty="0" smtClean="0"/>
              <a:t>F </a:t>
            </a:r>
            <a:r>
              <a:rPr lang="en-US" sz="900" dirty="0" err="1" smtClean="0"/>
              <a:t>Andutta</a:t>
            </a:r>
            <a:r>
              <a:rPr lang="en-US" sz="900" dirty="0" smtClean="0"/>
              <a:t> </a:t>
            </a:r>
            <a:r>
              <a:rPr lang="en-US" sz="900" dirty="0"/>
              <a:t>(2019) Robustness and uncertainties in global multivariate wind- wave climate projections. </a:t>
            </a:r>
            <a:r>
              <a:rPr lang="en-US" sz="900" i="1" dirty="0"/>
              <a:t>Nature Climate Change</a:t>
            </a:r>
            <a:r>
              <a:rPr lang="en-US" sz="900" dirty="0"/>
              <a:t>. 9, 711–</a:t>
            </a:r>
            <a:r>
              <a:rPr lang="en-US" sz="900" dirty="0" smtClean="0"/>
              <a:t>718</a:t>
            </a:r>
            <a:endParaRPr lang="en-US" sz="900" dirty="0"/>
          </a:p>
        </p:txBody>
      </p:sp>
      <p:sp>
        <p:nvSpPr>
          <p:cNvPr id="32" name="Text Placeholder 31"/>
          <p:cNvSpPr>
            <a:spLocks noGrp="1"/>
          </p:cNvSpPr>
          <p:nvPr>
            <p:ph type="body" sz="quarter" idx="30"/>
          </p:nvPr>
        </p:nvSpPr>
        <p:spPr>
          <a:xfrm>
            <a:off x="4535714" y="1059626"/>
            <a:ext cx="4608287" cy="1214209"/>
          </a:xfrm>
        </p:spPr>
        <p:txBody>
          <a:bodyPr/>
          <a:lstStyle/>
          <a:p>
            <a:r>
              <a:rPr lang="en-AU" sz="1400" dirty="0"/>
              <a:t>W</a:t>
            </a:r>
            <a:r>
              <a:rPr lang="en-AU" sz="1400" dirty="0" smtClean="0"/>
              <a:t>e </a:t>
            </a:r>
            <a:r>
              <a:rPr lang="en-AU" sz="1400" dirty="0"/>
              <a:t>present findings from the first ‘coherent’, community-based multi-method ensemble of wave-climate projections, derived from ten global studies using a designed pre-established framework. Under a business-as-usual RCP8.5 pathway, we identify robust projected changes in at least one wave variable on ~52% of the </a:t>
            </a:r>
            <a:r>
              <a:rPr lang="en-AU" sz="1400" dirty="0" smtClean="0"/>
              <a:t>world’s coastline with </a:t>
            </a:r>
            <a:r>
              <a:rPr lang="en-AU" sz="1400" dirty="0"/>
              <a:t>magnitudes of up to ~5-10%. We find that the total variance within the community-ensemble is largely dominated by climate model-driven </a:t>
            </a:r>
            <a:r>
              <a:rPr lang="en-AU" sz="1400" dirty="0" smtClean="0"/>
              <a:t>uncertainty.</a:t>
            </a:r>
            <a:endParaRPr lang="en-US" sz="1400" dirty="0"/>
          </a:p>
        </p:txBody>
      </p:sp>
      <p:sp>
        <p:nvSpPr>
          <p:cNvPr id="34" name="Text Placeholder 33"/>
          <p:cNvSpPr>
            <a:spLocks noGrp="1"/>
          </p:cNvSpPr>
          <p:nvPr>
            <p:ph type="body" sz="quarter" idx="34"/>
          </p:nvPr>
        </p:nvSpPr>
        <p:spPr>
          <a:xfrm>
            <a:off x="0" y="3939767"/>
            <a:ext cx="9073463" cy="1114948"/>
          </a:xfrm>
        </p:spPr>
        <p:txBody>
          <a:bodyPr/>
          <a:lstStyle/>
          <a:p>
            <a:pPr>
              <a:lnSpc>
                <a:spcPct val="110000"/>
              </a:lnSpc>
            </a:pPr>
            <a:r>
              <a:rPr lang="en-AU" sz="1400" dirty="0"/>
              <a:t>Approximately 220 million people currently residing in low-elevation coastal </a:t>
            </a:r>
            <a:r>
              <a:rPr lang="en-AU" sz="1400" dirty="0" smtClean="0"/>
              <a:t>regions </a:t>
            </a:r>
            <a:r>
              <a:rPr lang="en-AU" sz="1400" dirty="0"/>
              <a:t>are vulnerable to future wave-driven hazards. Anticipated changes to wave climate will result from a combination of meteorological-driven changes in global near-surface ocean </a:t>
            </a:r>
            <a:r>
              <a:rPr lang="en-AU" sz="1400" dirty="0" smtClean="0"/>
              <a:t>winds </a:t>
            </a:r>
            <a:r>
              <a:rPr lang="en-AU" sz="1400" dirty="0"/>
              <a:t>and morphological-driven changes </a:t>
            </a:r>
            <a:r>
              <a:rPr lang="en-AU" sz="1400" dirty="0" err="1" smtClean="0"/>
              <a:t>nearshore</a:t>
            </a:r>
            <a:r>
              <a:rPr lang="en-AU" sz="1400" dirty="0" smtClean="0"/>
              <a:t>, </a:t>
            </a:r>
            <a:r>
              <a:rPr lang="en-AU" sz="1400" dirty="0"/>
              <a:t>and can potentially aggravate or exceed impacts of projected sea-level </a:t>
            </a:r>
            <a:r>
              <a:rPr lang="en-AU" sz="1400" dirty="0" smtClean="0"/>
              <a:t>rise</a:t>
            </a:r>
            <a:r>
              <a:rPr lang="en-US" sz="1400" dirty="0"/>
              <a:t>.</a:t>
            </a:r>
            <a:endParaRPr lang="en-US" sz="1300" dirty="0"/>
          </a:p>
        </p:txBody>
      </p:sp>
      <p:sp>
        <p:nvSpPr>
          <p:cNvPr id="35" name="Text Placeholder 34"/>
          <p:cNvSpPr>
            <a:spLocks noGrp="1"/>
          </p:cNvSpPr>
          <p:nvPr>
            <p:ph type="body" sz="quarter" idx="35"/>
          </p:nvPr>
        </p:nvSpPr>
        <p:spPr>
          <a:xfrm>
            <a:off x="202675" y="5041152"/>
            <a:ext cx="8870787" cy="752068"/>
          </a:xfrm>
        </p:spPr>
        <p:txBody>
          <a:bodyPr>
            <a:noAutofit/>
          </a:bodyPr>
          <a:lstStyle/>
          <a:p>
            <a:pPr marL="0" indent="0">
              <a:lnSpc>
                <a:spcPct val="110000"/>
              </a:lnSpc>
              <a:spcBef>
                <a:spcPts val="0"/>
              </a:spcBef>
              <a:buNone/>
            </a:pPr>
            <a:r>
              <a:rPr lang="en-US" sz="1300" dirty="0" smtClean="0"/>
              <a:t>The LBNL contribution to this community paper was data from their high resolution simulations of the CAM5 global atmospheric model performed at the National Energy Research Supercomputer Center. This article was selected as the cover article for Nature Climate Change</a:t>
            </a:r>
          </a:p>
        </p:txBody>
      </p:sp>
      <p:pic>
        <p:nvPicPr>
          <p:cNvPr id="1025" name="Picture 1" descr="Coastal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625" y="915728"/>
            <a:ext cx="4558568" cy="235410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87048" y="3310823"/>
            <a:ext cx="4463145" cy="646331"/>
          </a:xfrm>
          <a:prstGeom prst="rect">
            <a:avLst/>
          </a:prstGeom>
          <a:noFill/>
        </p:spPr>
        <p:txBody>
          <a:bodyPr wrap="square" rtlCol="0">
            <a:spAutoFit/>
          </a:bodyPr>
          <a:lstStyle/>
          <a:p>
            <a:r>
              <a:rPr lang="en-AU" sz="1200" i="1" dirty="0"/>
              <a:t>World’s coastlines exhibiting projected robust changes in significant wave height (</a:t>
            </a:r>
            <a:r>
              <a:rPr lang="en-AU" sz="1200" i="1" dirty="0" err="1"/>
              <a:t>Hs</a:t>
            </a:r>
            <a:r>
              <a:rPr lang="en-AU" sz="1200" i="1" dirty="0"/>
              <a:t>), period (Tm) and directional (</a:t>
            </a:r>
            <a:r>
              <a:rPr lang="en-AU" sz="1200" i="1" dirty="0" err="1"/>
              <a:t>θm</a:t>
            </a:r>
            <a:r>
              <a:rPr lang="en-AU" sz="1200" i="1" dirty="0"/>
              <a:t>) characteristics by 2080-2100 under RCP8.5. </a:t>
            </a:r>
            <a:endParaRPr lang="en-US" sz="1200" i="1" dirty="0"/>
          </a:p>
        </p:txBody>
      </p:sp>
    </p:spTree>
    <p:extLst>
      <p:ext uri="{BB962C8B-B14F-4D97-AF65-F5344CB8AC3E}">
        <p14:creationId xmlns:p14="http://schemas.microsoft.com/office/powerpoint/2010/main" val="209396541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2746</TotalTime>
  <Words>348</Words>
  <Application>Microsoft Macintosh PowerPoint</Application>
  <PresentationFormat>On-screen Show (4:3)</PresentationFormat>
  <Paragraphs>6</Paragraphs>
  <Slides>1</Slides>
  <Notes>0</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Other EESA Highlights (not DOE-SC)</vt:lpstr>
      <vt:lpstr>DOE-SC EESA Highlights</vt:lpstr>
      <vt:lpstr>Robustness and uncertainties in global multivariate wind- wave climate projections. </vt:lpstr>
    </vt:vector>
  </TitlesOfParts>
  <Company>LBNL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Michael Wehner</cp:lastModifiedBy>
  <cp:revision>135</cp:revision>
  <dcterms:created xsi:type="dcterms:W3CDTF">2016-02-10T19:06:12Z</dcterms:created>
  <dcterms:modified xsi:type="dcterms:W3CDTF">2019-09-11T22:57:31Z</dcterms:modified>
</cp:coreProperties>
</file>