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6" userDrawn="1">
          <p15:clr>
            <a:srgbClr val="A4A3A4"/>
          </p15:clr>
        </p15:guide>
        <p15:guide id="2" pos="49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43"/>
    <p:restoredTop sz="92536" autoAdjust="0"/>
  </p:normalViewPr>
  <p:slideViewPr>
    <p:cSldViewPr snapToGrid="0" snapToObjects="1" showGuides="1">
      <p:cViewPr varScale="1">
        <p:scale>
          <a:sx n="83" d="100"/>
          <a:sy n="83" d="100"/>
        </p:scale>
        <p:origin x="1280" y="192"/>
      </p:cViewPr>
      <p:guideLst>
        <p:guide orient="horz" pos="2496"/>
        <p:guide pos="494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AB891-3B63-6D4F-B4A0-148BC6DF05CF}" type="datetimeFigureOut">
              <a:rPr lang="en-US" smtClean="0"/>
              <a:t>4/12/18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2DE008-DF32-EC48-AB0F-40D9C15DD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735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DE008-DF32-EC48-AB0F-40D9C15DDB1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789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4/12/18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92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4/12/18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09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4/12/18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782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4/12/18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360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4/12/18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7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4/12/18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83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4/12/18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54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4/12/18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00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4/12/18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279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4/12/18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96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4/12/18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200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20F2D-AB6F-B445-8521-45B84A0D296C}" type="datetimeFigureOut">
              <a:rPr lang="en-US" smtClean="0"/>
              <a:t>4/12/18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308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3951" y="6364930"/>
            <a:ext cx="8758145" cy="415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050" dirty="0">
                <a:cs typeface="Optima"/>
              </a:rPr>
              <a:t>Morcrette, C. J. and coauthors (2018), </a:t>
            </a:r>
            <a:r>
              <a:rPr lang="en-GB" sz="1050" dirty="0">
                <a:cs typeface="Optima"/>
              </a:rPr>
              <a:t>Introduction to CAUSES: Description of weather and climate models and their near-surface temperature errors in 5-day </a:t>
            </a:r>
            <a:r>
              <a:rPr lang="en-GB" sz="1050" dirty="0" err="1">
                <a:cs typeface="Optima"/>
              </a:rPr>
              <a:t>hindcasts</a:t>
            </a:r>
            <a:r>
              <a:rPr lang="en-GB" sz="1050" dirty="0">
                <a:cs typeface="Optima"/>
              </a:rPr>
              <a:t> near the Southern Great Plains, </a:t>
            </a:r>
            <a:r>
              <a:rPr lang="en-US" sz="1050" i="1" dirty="0">
                <a:cs typeface="Optima"/>
              </a:rPr>
              <a:t>J. </a:t>
            </a:r>
            <a:r>
              <a:rPr lang="en-US" sz="1050" i="1" dirty="0" err="1">
                <a:cs typeface="Optima"/>
              </a:rPr>
              <a:t>Geophys</a:t>
            </a:r>
            <a:r>
              <a:rPr lang="en-US" sz="1050" i="1" dirty="0">
                <a:cs typeface="Optima"/>
              </a:rPr>
              <a:t>. Res. Atmospheres</a:t>
            </a:r>
            <a:r>
              <a:rPr lang="en-US" sz="1050" dirty="0">
                <a:cs typeface="Optima"/>
              </a:rPr>
              <a:t>, DOI: 10.1002/2017JD027199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83951" y="1163424"/>
            <a:ext cx="8885803" cy="1537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1800" b="1" u="sng" dirty="0">
                <a:solidFill>
                  <a:prstClr val="black"/>
                </a:solidFill>
                <a:latin typeface="Tw Cen MT"/>
                <a:ea typeface="ＭＳ Ｐゴシック" charset="0"/>
                <a:cs typeface="Tw Cen MT"/>
              </a:rPr>
              <a:t>Science Question</a:t>
            </a:r>
          </a:p>
          <a:p>
            <a:pPr marL="231775" indent="-231775">
              <a:lnSpc>
                <a:spcPct val="114000"/>
              </a:lnSpc>
              <a:spcBef>
                <a:spcPct val="15000"/>
              </a:spcBef>
              <a:buFont typeface="Arial" charset="0"/>
              <a:buChar char="●"/>
            </a:pPr>
            <a:r>
              <a:rPr lang="en-US" sz="1500" dirty="0">
                <a:solidFill>
                  <a:prstClr val="black"/>
                </a:solidFill>
                <a:latin typeface="Tw Cen MT"/>
                <a:ea typeface="ＭＳ Ｐゴシック" charset="0"/>
                <a:cs typeface="Tw Cen MT"/>
              </a:rPr>
              <a:t>How large are the surface temperature errors over the Midwest in weather and climate models?</a:t>
            </a:r>
          </a:p>
          <a:p>
            <a:pPr marL="231775" indent="-231775">
              <a:lnSpc>
                <a:spcPct val="114000"/>
              </a:lnSpc>
              <a:spcBef>
                <a:spcPct val="15000"/>
              </a:spcBef>
              <a:buFont typeface="Arial" charset="0"/>
              <a:buChar char="●"/>
            </a:pPr>
            <a:r>
              <a:rPr lang="en-US" sz="1500" dirty="0">
                <a:solidFill>
                  <a:prstClr val="black"/>
                </a:solidFill>
                <a:latin typeface="Tw Cen MT"/>
                <a:ea typeface="ＭＳ Ｐゴシック" charset="0"/>
                <a:cs typeface="Tw Cen MT"/>
              </a:rPr>
              <a:t>How do these errors vary with month, time of day and lead-time into a hind-cast?</a:t>
            </a:r>
          </a:p>
          <a:p>
            <a:pPr marL="231775" indent="-231775">
              <a:lnSpc>
                <a:spcPct val="114000"/>
              </a:lnSpc>
              <a:spcBef>
                <a:spcPct val="15000"/>
              </a:spcBef>
              <a:buFont typeface="Arial" charset="0"/>
              <a:buChar char="●"/>
            </a:pPr>
            <a:r>
              <a:rPr lang="en-US" sz="1500" dirty="0">
                <a:solidFill>
                  <a:prstClr val="black"/>
                </a:solidFill>
                <a:latin typeface="Tw Cen MT"/>
                <a:ea typeface="ＭＳ Ｐゴシック" charset="0"/>
                <a:cs typeface="Tw Cen MT"/>
              </a:rPr>
              <a:t>Is the model behavior at SGP similar to what is happening across the wider Midwest?</a:t>
            </a:r>
            <a:endParaRPr lang="en-US" sz="1500" dirty="0">
              <a:solidFill>
                <a:prstClr val="black"/>
              </a:solidFill>
              <a:latin typeface="+mj-lt"/>
              <a:ea typeface="ＭＳ Ｐゴシック" charset="0"/>
              <a:cs typeface="Tw Cen MT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228600" y="1103730"/>
            <a:ext cx="8686800" cy="28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121035" y="2700916"/>
            <a:ext cx="3511335" cy="1074140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Bef>
                <a:spcPct val="15000"/>
              </a:spcBef>
            </a:pPr>
            <a:r>
              <a:rPr lang="en-US" sz="1450" b="1" dirty="0"/>
              <a:t>Correlation of diurnal cycle of screen-level temperature error across the Midwest </a:t>
            </a:r>
            <a:br>
              <a:rPr lang="en-US" sz="1450" b="1" dirty="0"/>
            </a:br>
            <a:r>
              <a:rPr lang="en-US" sz="1450" b="1" dirty="0"/>
              <a:t>(in terms of local time) with diurnal cycle of the error at SGP.</a:t>
            </a:r>
            <a:endParaRPr lang="en-US" sz="1450" b="1" dirty="0">
              <a:solidFill>
                <a:prstClr val="black"/>
              </a:solidFill>
              <a:latin typeface="Arial Rounded MT Bold"/>
              <a:ea typeface="ＭＳ Ｐゴシック" charset="0"/>
              <a:cs typeface="Arial Rounded MT Bold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25785" y="2427514"/>
            <a:ext cx="8014265" cy="2366917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4">
            <a:extLst>
              <a:ext uri="{FF2B5EF4-FFF2-40B4-BE49-F238E27FC236}">
                <a16:creationId xmlns:a16="http://schemas.microsoft.com/office/drawing/2014/main" id="{D3E94068-AD6A-7445-9B86-A2300D512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823" y="4787647"/>
            <a:ext cx="8686799" cy="161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ts val="600"/>
              </a:spcBef>
              <a:tabLst>
                <a:tab pos="338138" algn="l"/>
              </a:tabLst>
            </a:pPr>
            <a:r>
              <a:rPr lang="en-US" sz="1800" b="1" u="sng" dirty="0">
                <a:solidFill>
                  <a:prstClr val="black"/>
                </a:solidFill>
                <a:latin typeface="Tw Cen MT"/>
                <a:ea typeface="ＭＳ Ｐゴシック" charset="0"/>
                <a:cs typeface="Tw Cen MT"/>
              </a:rPr>
              <a:t>Key Accomplishments</a:t>
            </a:r>
          </a:p>
          <a:p>
            <a:pPr marL="231775" indent="-231775">
              <a:spcBef>
                <a:spcPts val="6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500" dirty="0">
                <a:solidFill>
                  <a:prstClr val="black"/>
                </a:solidFill>
                <a:latin typeface="Tw Cen MT"/>
                <a:ea typeface="ＭＳ Ｐゴシック" charset="0"/>
                <a:cs typeface="Tw Cen MT"/>
              </a:rPr>
              <a:t>We show that most participating models have a warm screen-temperature bias in American Midwest.</a:t>
            </a:r>
          </a:p>
          <a:p>
            <a:pPr marL="231775" indent="-231775">
              <a:spcBef>
                <a:spcPts val="6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500" dirty="0">
                <a:solidFill>
                  <a:prstClr val="black"/>
                </a:solidFill>
                <a:latin typeface="Tw Cen MT"/>
                <a:ea typeface="ＭＳ Ｐゴシック" charset="0"/>
                <a:cs typeface="Tw Cen MT"/>
              </a:rPr>
              <a:t>Bias is several kilometers deep and varies with time of day. Some models most biased at night. </a:t>
            </a:r>
          </a:p>
          <a:p>
            <a:pPr marL="231775" indent="-231775">
              <a:spcBef>
                <a:spcPts val="6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500" dirty="0">
                <a:solidFill>
                  <a:prstClr val="black"/>
                </a:solidFill>
                <a:latin typeface="Tw Cen MT"/>
                <a:ea typeface="ＭＳ Ｐゴシック" charset="0"/>
                <a:cs typeface="Tw Cen MT"/>
              </a:rPr>
              <a:t>There is spatial coherence in the biases. What we learn from detailed studies at SGP, will help us tackle the  biases occurring over much wider regions.</a:t>
            </a:r>
          </a:p>
          <a:p>
            <a:pPr marL="231775" indent="-231775">
              <a:spcBef>
                <a:spcPts val="600"/>
              </a:spcBef>
              <a:buFont typeface="Arial" charset="0"/>
              <a:buChar char="●"/>
              <a:tabLst>
                <a:tab pos="338138" algn="l"/>
              </a:tabLst>
            </a:pPr>
            <a:endParaRPr lang="en-US" sz="1500" dirty="0">
              <a:solidFill>
                <a:prstClr val="black"/>
              </a:solidFill>
              <a:latin typeface="Tw Cen MT"/>
              <a:ea typeface="ＭＳ Ｐゴシック" charset="0"/>
              <a:cs typeface="Tw Cen MT"/>
            </a:endParaRPr>
          </a:p>
        </p:txBody>
      </p:sp>
      <p:pic>
        <p:nvPicPr>
          <p:cNvPr id="19" name="Picture 15" descr="MO_CMYK_whiteback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9" t="10256" r="6894"/>
          <a:stretch/>
        </p:blipFill>
        <p:spPr bwMode="auto">
          <a:xfrm>
            <a:off x="21770" y="32655"/>
            <a:ext cx="740229" cy="71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3065" y="181010"/>
            <a:ext cx="8180263" cy="858502"/>
          </a:xfrm>
        </p:spPr>
        <p:txBody>
          <a:bodyPr>
            <a:noAutofit/>
          </a:bodyPr>
          <a:lstStyle/>
          <a:p>
            <a:pPr marL="341313" indent="-287338">
              <a:spcBef>
                <a:spcPts val="1800"/>
              </a:spcBef>
              <a:spcAft>
                <a:spcPts val="600"/>
              </a:spcAft>
              <a:tabLst>
                <a:tab pos="338138" algn="l"/>
              </a:tabLst>
            </a:pPr>
            <a:r>
              <a:rPr lang="en-US" sz="2400" b="1" dirty="0"/>
              <a:t>Introduction to CAUSES: Description of near-surface temperature errors in weather and climate models near SGP</a:t>
            </a:r>
            <a:endParaRPr lang="en-US" sz="2200" b="1" dirty="0">
              <a:solidFill>
                <a:prstClr val="black"/>
              </a:solidFill>
              <a:latin typeface="Arial"/>
              <a:ea typeface="ＭＳ Ｐゴシック" charset="0"/>
              <a:cs typeface="Arial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086"/>
          <a:stretch/>
        </p:blipFill>
        <p:spPr>
          <a:xfrm>
            <a:off x="810759" y="2490780"/>
            <a:ext cx="4131354" cy="2244505"/>
          </a:xfrm>
          <a:prstGeom prst="rect">
            <a:avLst/>
          </a:prstGeom>
        </p:spPr>
      </p:pic>
      <p:pic>
        <p:nvPicPr>
          <p:cNvPr id="20" name="Picture 7" descr="ARM-LOGO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80811" y="809427"/>
            <a:ext cx="1088943" cy="27628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811" y="499219"/>
            <a:ext cx="1090280" cy="28655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xtLst/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D990C3CF-6B7B-0543-8DE2-055B77240B6C}"/>
              </a:ext>
            </a:extLst>
          </p:cNvPr>
          <p:cNvSpPr txBox="1"/>
          <p:nvPr/>
        </p:nvSpPr>
        <p:spPr>
          <a:xfrm>
            <a:off x="8025413" y="122654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RGCM</a:t>
            </a:r>
          </a:p>
        </p:txBody>
      </p:sp>
    </p:spTree>
    <p:extLst>
      <p:ext uri="{BB962C8B-B14F-4D97-AF65-F5344CB8AC3E}">
        <p14:creationId xmlns:p14="http://schemas.microsoft.com/office/powerpoint/2010/main" val="38911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191</Words>
  <Application>Microsoft Macintosh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Arial Rounded MT Bold</vt:lpstr>
      <vt:lpstr>Calibri</vt:lpstr>
      <vt:lpstr>Optima</vt:lpstr>
      <vt:lpstr>Tw Cen MT</vt:lpstr>
      <vt:lpstr>Office Theme</vt:lpstr>
      <vt:lpstr>Introduction to CAUSES: Description of near-surface temperature errors in weather and climate models near SGP</vt:lpstr>
    </vt:vector>
  </TitlesOfParts>
  <Company>LLNL</Company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Xue Zheng</dc:creator>
  <cp:lastModifiedBy>Microsoft Office User</cp:lastModifiedBy>
  <cp:revision>95</cp:revision>
  <dcterms:created xsi:type="dcterms:W3CDTF">2016-07-01T23:27:17Z</dcterms:created>
  <dcterms:modified xsi:type="dcterms:W3CDTF">2018-04-12T15:20:41Z</dcterms:modified>
</cp:coreProperties>
</file>