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PT Sans Narrow" panose="020B0604020202020204" charset="0"/>
      <p:regular r:id="rId4"/>
      <p:bold r:id="rId5"/>
    </p:embeddedFont>
    <p:embeddedFont>
      <p:font typeface="Open Sans" panose="020B060402020202020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2"/>
          <p:cNvGrpSpPr/>
          <p:nvPr/>
        </p:nvGrpSpPr>
        <p:grpSpPr>
          <a:xfrm>
            <a:off x="247088" y="183825"/>
            <a:ext cx="8731627" cy="152400"/>
            <a:chOff x="1346429" y="1011300"/>
            <a:chExt cx="6452100" cy="152400"/>
          </a:xfrm>
        </p:grpSpPr>
        <p:cxnSp>
          <p:nvCxnSpPr>
            <p:cNvPr id="23" name="Shape 2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Shape 2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5" name="Shape 25"/>
          <p:cNvGrpSpPr/>
          <p:nvPr/>
        </p:nvGrpSpPr>
        <p:grpSpPr>
          <a:xfrm>
            <a:off x="239002" y="3969125"/>
            <a:ext cx="8731627" cy="152400"/>
            <a:chOff x="1346435" y="3969088"/>
            <a:chExt cx="6452100" cy="152400"/>
          </a:xfrm>
        </p:grpSpPr>
        <p:cxnSp>
          <p:nvCxnSpPr>
            <p:cNvPr id="26" name="Shape 2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0B74A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AC94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74AC"/>
              </a:buClr>
              <a:buSzPts val="13000"/>
              <a:buNone/>
              <a:defRPr sz="13000">
                <a:solidFill>
                  <a:srgbClr val="0B74A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iginal 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7900" y="697625"/>
            <a:ext cx="9097200" cy="3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Shape 39" descr="RUBISCO_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 descr="U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 descr="UCI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ORNL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 descr="ncar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 descr="LANL_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 descr="LBNL_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BNL_log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ANL_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076300" y="20175"/>
            <a:ext cx="80490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27900" y="732775"/>
            <a:ext cx="4433700" cy="40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03800" y="732775"/>
            <a:ext cx="4521600" cy="40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Shape 53" descr="RUBISCO_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U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 descr="UCI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 descr="ORNL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 descr="ncar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 descr="LANL_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 descr="LBNL_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 descr="BNL_log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 descr="ANL_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076300" y="20174"/>
            <a:ext cx="80490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Shape 66" descr="RUBISCO_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 descr="U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UCI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 descr="ORNL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 descr="ncar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LANL_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 descr="LBNL_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BNL_log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 descr="ANL_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Shape 8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76300" y="27225"/>
            <a:ext cx="80490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Font typeface="PT Sans Narrow"/>
              <a:buNone/>
              <a:defRPr sz="3600" b="1">
                <a:solidFill>
                  <a:srgbClr val="AC0B2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7900" y="809125"/>
            <a:ext cx="90972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1800"/>
              <a:buFont typeface="Open Sans"/>
              <a:buChar char="●"/>
              <a:defRPr sz="18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x.doi.org/10.1126/science.aao63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725" y="522125"/>
            <a:ext cx="1871375" cy="377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044525" y="12725"/>
            <a:ext cx="80808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Sustained Warming Drives Declining Marine Biological Productivity</a:t>
            </a:r>
            <a:endParaRPr sz="250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0600" y="636250"/>
            <a:ext cx="7118100" cy="3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Objective:</a:t>
            </a:r>
            <a:r>
              <a:rPr lang="en" sz="1700"/>
              <a:t> To study climate change impacts on marine biogeochemistry and productivity over multi-century timescales.</a:t>
            </a:r>
            <a:endParaRPr sz="1700"/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 b="1"/>
              <a:t>Approach:</a:t>
            </a:r>
            <a:r>
              <a:rPr lang="en" sz="1700"/>
              <a:t> Analyze Community Earth System Model (CESMv1.0) simulation to year 2300 with RCP8.5/ECP8.5 scenario (atmospheric CO</a:t>
            </a:r>
            <a:r>
              <a:rPr lang="en" sz="1700" baseline="-25000"/>
              <a:t>2</a:t>
            </a:r>
            <a:r>
              <a:rPr lang="en" sz="1700"/>
              <a:t> exceeds 1960 ppm).</a:t>
            </a:r>
            <a:endParaRPr sz="1700"/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 b="1"/>
              <a:t>Results/Impacts:</a:t>
            </a:r>
            <a:r>
              <a:rPr lang="en" sz="1700"/>
              <a:t> Increasing biological production and export around Antarctica “traps” nutrients. This drives a net transfer of nutrients to the deep ocean, reducing net primary production (NPP) globally. Declining productivity reduces potential global fishery catch by 20%, with declines of nearly 60% in the North Atlantic.</a:t>
            </a:r>
            <a:endParaRPr sz="1700"/>
          </a:p>
        </p:txBody>
      </p:sp>
      <p:sp>
        <p:nvSpPr>
          <p:cNvPr id="114" name="Shape 114"/>
          <p:cNvSpPr txBox="1"/>
          <p:nvPr/>
        </p:nvSpPr>
        <p:spPr>
          <a:xfrm>
            <a:off x="2975" y="4006356"/>
            <a:ext cx="67077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Moore, J. K.</a:t>
            </a:r>
            <a:r>
              <a:rPr lang="en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200" b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W. Fu</a:t>
            </a:r>
            <a:r>
              <a:rPr lang="en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F.</a:t>
            </a:r>
            <a:r>
              <a:rPr lang="en" sz="1200" b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Primeau, G.</a:t>
            </a:r>
            <a:r>
              <a:rPr lang="en" sz="1200" b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L.</a:t>
            </a:r>
            <a:r>
              <a:rPr lang="en" sz="1200" b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Britten, K.</a:t>
            </a:r>
            <a:r>
              <a:rPr lang="en" sz="1200" b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Lindsay, M.</a:t>
            </a:r>
            <a:r>
              <a:rPr lang="en" sz="1200" b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Long, S.</a:t>
            </a:r>
            <a:r>
              <a:rPr lang="en" sz="1200" b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C.</a:t>
            </a:r>
            <a:r>
              <a:rPr lang="en" sz="1200" b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Doney, N.</a:t>
            </a:r>
            <a:r>
              <a:rPr lang="en" sz="1200" b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Mahowald, </a:t>
            </a:r>
            <a:r>
              <a:rPr lang="en" sz="1200" b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F. M. Hoffman</a:t>
            </a:r>
            <a:r>
              <a:rPr lang="en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200" b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J. T. Randerson</a:t>
            </a:r>
            <a:r>
              <a:rPr lang="en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 (2018), Sustained climate warming drives declining marine biological productivity, </a:t>
            </a:r>
            <a:r>
              <a:rPr lang="en" sz="1200" i="1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Science</a:t>
            </a:r>
            <a:r>
              <a:rPr lang="en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359(6380): 1139–1143, doi:</a:t>
            </a:r>
            <a:r>
              <a:rPr lang="en" sz="1200" u="sng" dirty="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10.1126/science.aao6379</a:t>
            </a:r>
            <a:r>
              <a:rPr lang="en" sz="1200" dirty="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200" dirty="0">
              <a:solidFill>
                <a:srgbClr val="6969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6762850" y="4245625"/>
            <a:ext cx="23847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Figure: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Antarctic trapping increases nutrient transfer to the deep ocean.</a:t>
            </a:r>
            <a:endParaRPr sz="1000">
              <a:solidFill>
                <a:srgbClr val="0B74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60</Words>
  <Application>Microsoft Office PowerPoint</Application>
  <PresentationFormat>On-screen Show (16:9)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PT Sans Narrow</vt:lpstr>
      <vt:lpstr>Open Sans</vt:lpstr>
      <vt:lpstr>Arial</vt:lpstr>
      <vt:lpstr>Tropic</vt:lpstr>
      <vt:lpstr>Sustained Warming Drives Declining Marine Biological Productivity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Sustained Warming Drives Declining Marine Biological Productivity</dc:title>
  <cp:lastModifiedBy>Hoffman, Forrest M.</cp:lastModifiedBy>
  <cp:revision>2</cp:revision>
  <dcterms:modified xsi:type="dcterms:W3CDTF">2018-03-09T03:32:48Z</dcterms:modified>
</cp:coreProperties>
</file>