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485" y="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4/16/2021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7078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4/16/2021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4/16/2021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4/16/2021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4/16/2021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228600" y="838200"/>
            <a:ext cx="4114800" cy="2057400"/>
          </a:xfrm>
          <a:prstGeom prst="rect">
            <a:avLst/>
          </a:prstGeom>
          <a:noFill/>
          <a:ln w="9525">
            <a:noFill/>
            <a:miter lim="800000"/>
            <a:headEnd/>
            <a:tailEnd/>
          </a:ln>
        </p:spPr>
        <p:txBody>
          <a:bodyPr/>
          <a:lstStyle/>
          <a:p>
            <a:pPr marL="231775" indent="-231775" algn="ctr">
              <a:spcBef>
                <a:spcPct val="15000"/>
              </a:spcBef>
            </a:pPr>
            <a:endParaRPr lang="en-US" sz="1800" dirty="0"/>
          </a:p>
        </p:txBody>
      </p:sp>
      <p:sp>
        <p:nvSpPr>
          <p:cNvPr id="6147" name="Rectangle 3"/>
          <p:cNvSpPr>
            <a:spLocks noChangeArrowheads="1"/>
          </p:cNvSpPr>
          <p:nvPr/>
        </p:nvSpPr>
        <p:spPr bwMode="auto">
          <a:xfrm>
            <a:off x="228600" y="3819916"/>
            <a:ext cx="3429000" cy="3018644"/>
          </a:xfrm>
          <a:prstGeom prst="rect">
            <a:avLst/>
          </a:prstGeom>
          <a:noFill/>
          <a:ln w="9525">
            <a:noFill/>
            <a:miter lim="800000"/>
            <a:headEnd/>
            <a:tailEnd/>
          </a:ln>
        </p:spPr>
        <p:txBody>
          <a:bodyPr/>
          <a:lstStyle/>
          <a:p>
            <a:pPr marL="231775" indent="-231775" algn="ctr">
              <a:spcBef>
                <a:spcPct val="15000"/>
              </a:spcBef>
            </a:pPr>
            <a:r>
              <a:rPr lang="en-US" sz="2000" b="1" dirty="0"/>
              <a:t>Approach</a:t>
            </a:r>
          </a:p>
          <a:p>
            <a:pPr algn="just">
              <a:spcBef>
                <a:spcPct val="15000"/>
              </a:spcBef>
            </a:pPr>
            <a:r>
              <a:rPr lang="en-US" dirty="0" err="1"/>
              <a:t>Analysed</a:t>
            </a:r>
            <a:r>
              <a:rPr lang="en-US" dirty="0"/>
              <a:t> organic chemical evolution via a </a:t>
            </a:r>
            <a:r>
              <a:rPr lang="en-US" dirty="0" err="1"/>
              <a:t>Lagrangian</a:t>
            </a:r>
            <a:r>
              <a:rPr lang="en-US" dirty="0"/>
              <a:t> kinetic model of an idealized 3000 km river including soil and delta processing with tributaries from Arctic sub-ecological system.</a:t>
            </a:r>
            <a:endParaRPr lang="en-US" sz="1800" dirty="0"/>
          </a:p>
        </p:txBody>
      </p:sp>
      <p:sp>
        <p:nvSpPr>
          <p:cNvPr id="6149" name="Rectangle 5"/>
          <p:cNvSpPr>
            <a:spLocks noChangeArrowheads="1"/>
          </p:cNvSpPr>
          <p:nvPr/>
        </p:nvSpPr>
        <p:spPr bwMode="auto">
          <a:xfrm>
            <a:off x="762000" y="304800"/>
            <a:ext cx="7543800" cy="830997"/>
          </a:xfrm>
          <a:prstGeom prst="rect">
            <a:avLst/>
          </a:prstGeom>
          <a:noFill/>
          <a:ln w="9525">
            <a:noFill/>
            <a:miter lim="800000"/>
            <a:headEnd/>
            <a:tailEnd/>
          </a:ln>
        </p:spPr>
        <p:txBody>
          <a:bodyPr wrap="square">
            <a:spAutoFit/>
          </a:bodyPr>
          <a:lstStyle/>
          <a:p>
            <a:pPr algn="ctr"/>
            <a:r>
              <a:rPr lang="en-US" sz="2400" b="1" i="0" u="none" strike="noStrike" dirty="0">
                <a:effectLst/>
              </a:rPr>
              <a:t>Modeling Functional Organic Chemistry in Arctic Rivers: An Idealized Siberian System</a:t>
            </a:r>
            <a:endParaRPr lang="en-US" sz="2400" b="1" dirty="0"/>
          </a:p>
        </p:txBody>
      </p:sp>
      <p:sp>
        <p:nvSpPr>
          <p:cNvPr id="6150" name="Rectangle 19"/>
          <p:cNvSpPr>
            <a:spLocks noChangeArrowheads="1"/>
          </p:cNvSpPr>
          <p:nvPr/>
        </p:nvSpPr>
        <p:spPr bwMode="auto">
          <a:xfrm>
            <a:off x="4495800" y="685800"/>
            <a:ext cx="4343400" cy="2743200"/>
          </a:xfrm>
          <a:prstGeom prst="rect">
            <a:avLst/>
          </a:prstGeom>
          <a:noFill/>
          <a:ln w="9525" algn="ctr">
            <a:noFill/>
            <a:round/>
            <a:headEnd/>
            <a:tailEnd/>
          </a:ln>
        </p:spPr>
        <p:txBody>
          <a:bodyPr>
            <a:spAutoFit/>
          </a:bodyPr>
          <a:lstStyle/>
          <a:p>
            <a:endParaRPr lang="en-US"/>
          </a:p>
        </p:txBody>
      </p:sp>
      <p:sp>
        <p:nvSpPr>
          <p:cNvPr id="6151" name="Rectangle 20"/>
          <p:cNvSpPr>
            <a:spLocks noChangeArrowheads="1"/>
          </p:cNvSpPr>
          <p:nvPr/>
        </p:nvSpPr>
        <p:spPr bwMode="auto">
          <a:xfrm>
            <a:off x="4343400" y="914400"/>
            <a:ext cx="4419600" cy="2895600"/>
          </a:xfrm>
          <a:prstGeom prst="rect">
            <a:avLst/>
          </a:prstGeom>
          <a:noFill/>
          <a:ln w="9525" algn="ctr">
            <a:noFill/>
            <a:round/>
            <a:headEnd/>
            <a:tailEnd/>
          </a:ln>
        </p:spPr>
        <p:txBody>
          <a:bodyPr>
            <a:spAutoFit/>
          </a:bodyPr>
          <a:lstStyle/>
          <a:p>
            <a:endParaRPr lang="en-US"/>
          </a:p>
        </p:txBody>
      </p:sp>
      <p:sp>
        <p:nvSpPr>
          <p:cNvPr id="6153" name="TextBox 24"/>
          <p:cNvSpPr txBox="1">
            <a:spLocks noChangeArrowheads="1"/>
          </p:cNvSpPr>
          <p:nvPr/>
        </p:nvSpPr>
        <p:spPr bwMode="auto">
          <a:xfrm>
            <a:off x="3932029" y="3810000"/>
            <a:ext cx="5059571" cy="2062103"/>
          </a:xfrm>
          <a:prstGeom prst="rect">
            <a:avLst/>
          </a:prstGeom>
          <a:noFill/>
          <a:ln w="9525">
            <a:noFill/>
            <a:miter lim="800000"/>
            <a:headEnd/>
            <a:tailEnd/>
          </a:ln>
        </p:spPr>
        <p:txBody>
          <a:bodyPr wrap="square">
            <a:spAutoFit/>
          </a:bodyPr>
          <a:lstStyle/>
          <a:p>
            <a:pPr algn="ctr"/>
            <a:r>
              <a:rPr lang="en-US" sz="2000" b="1" dirty="0"/>
              <a:t>Impact</a:t>
            </a:r>
          </a:p>
          <a:p>
            <a:pPr algn="just"/>
            <a:r>
              <a:rPr lang="en-US" dirty="0"/>
              <a:t>Along the river chemistry is relatively slow, but tributary mixing dominates. Tributaries carry signature molecules for tundra and taiga sources. Reactive evolution is distinct for various functions, but outlet concentration of some species lie above threshold values biophysical influence.</a:t>
            </a:r>
            <a:endParaRPr lang="en-US" sz="1800" dirty="0"/>
          </a:p>
        </p:txBody>
      </p:sp>
      <p:sp>
        <p:nvSpPr>
          <p:cNvPr id="13" name="Rectangle 4"/>
          <p:cNvSpPr>
            <a:spLocks noChangeArrowheads="1"/>
          </p:cNvSpPr>
          <p:nvPr/>
        </p:nvSpPr>
        <p:spPr bwMode="auto">
          <a:xfrm>
            <a:off x="0" y="1378803"/>
            <a:ext cx="3657600" cy="2050197"/>
          </a:xfrm>
          <a:prstGeom prst="rect">
            <a:avLst/>
          </a:prstGeom>
          <a:noFill/>
          <a:ln w="9525">
            <a:noFill/>
            <a:miter lim="800000"/>
            <a:headEnd/>
            <a:tailEnd/>
          </a:ln>
        </p:spPr>
        <p:txBody>
          <a:bodyPr/>
          <a:lstStyle/>
          <a:p>
            <a:pPr marL="231775" indent="-231775" algn="ctr">
              <a:spcBef>
                <a:spcPct val="15000"/>
              </a:spcBef>
            </a:pPr>
            <a:r>
              <a:rPr lang="en-US" sz="2000" b="1" dirty="0"/>
              <a:t>Objective</a:t>
            </a:r>
          </a:p>
          <a:p>
            <a:pPr marL="231775" indent="-231775" algn="just">
              <a:spcBef>
                <a:spcPct val="15000"/>
              </a:spcBef>
            </a:pPr>
            <a:r>
              <a:rPr lang="en-US" sz="1800" dirty="0"/>
              <a:t>    To examine the biogeochemical evolution of riverine organic macromolecules from highland to Arctic outlets, and estimate their influence on biophysics of the coastal ocean.</a:t>
            </a:r>
          </a:p>
        </p:txBody>
      </p:sp>
      <p:pic>
        <p:nvPicPr>
          <p:cNvPr id="13318" name="Picture 6">
            <a:extLst>
              <a:ext uri="{FF2B5EF4-FFF2-40B4-BE49-F238E27FC236}">
                <a16:creationId xmlns:a16="http://schemas.microsoft.com/office/drawing/2014/main" id="{C8893AE2-1F8A-46EF-B8B2-CEE80EF7BE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3037" y="6087256"/>
            <a:ext cx="6257925" cy="723900"/>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13320" name="Picture 8">
            <a:extLst>
              <a:ext uri="{FF2B5EF4-FFF2-40B4-BE49-F238E27FC236}">
                <a16:creationId xmlns:a16="http://schemas.microsoft.com/office/drawing/2014/main" id="{DF46FCDD-8657-4381-8E88-CB4BF974D8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1333500"/>
            <a:ext cx="2476500" cy="1943100"/>
          </a:xfrm>
          <a:prstGeom prst="rect">
            <a:avLst/>
          </a:prstGeom>
          <a:noFill/>
          <a:extLst>
            <a:ext uri="{909E8E84-426E-40DD-AFC4-6F175D3DCCD1}">
              <a14:hiddenFill xmlns:a14="http://schemas.microsoft.com/office/drawing/2010/main">
                <a:solidFill>
                  <a:srgbClr val="FFFFFF"/>
                </a:solidFill>
              </a14:hiddenFill>
            </a:ext>
          </a:extLst>
        </p:spPr>
      </p:pic>
      <p:pic>
        <p:nvPicPr>
          <p:cNvPr id="13322" name="Picture 10">
            <a:extLst>
              <a:ext uri="{FF2B5EF4-FFF2-40B4-BE49-F238E27FC236}">
                <a16:creationId xmlns:a16="http://schemas.microsoft.com/office/drawing/2014/main" id="{96A9E46E-F192-41BF-AA3B-E7BBE53F3F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266159"/>
            <a:ext cx="2884279" cy="2126896"/>
          </a:xfrm>
          <a:prstGeom prst="rect">
            <a:avLst/>
          </a:prstGeom>
          <a:noFill/>
          <a:extLst>
            <a:ext uri="{909E8E84-426E-40DD-AFC4-6F175D3DCCD1}">
              <a14:hiddenFill xmlns:a14="http://schemas.microsoft.com/office/drawing/2010/main">
                <a:solidFill>
                  <a:srgbClr val="FFFFFF"/>
                </a:solidFill>
              </a14:hiddenFill>
            </a:ext>
          </a:extLst>
        </p:spPr>
      </p:pic>
      <p:pic>
        <p:nvPicPr>
          <p:cNvPr id="13324" name="Picture 12">
            <a:extLst>
              <a:ext uri="{FF2B5EF4-FFF2-40B4-BE49-F238E27FC236}">
                <a16:creationId xmlns:a16="http://schemas.microsoft.com/office/drawing/2014/main" id="{29C6502B-BB27-43F5-B3FA-CC086506CCF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1" y="3352800"/>
            <a:ext cx="3505199" cy="51695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TotalTime>
  <Words>113</Words>
  <Application>Microsoft Office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Amadini Mendis Jayasinghe</cp:lastModifiedBy>
  <cp:revision>65</cp:revision>
  <dcterms:created xsi:type="dcterms:W3CDTF">2010-09-02T17:02:09Z</dcterms:created>
  <dcterms:modified xsi:type="dcterms:W3CDTF">2021-04-16T18:29:39Z</dcterms:modified>
</cp:coreProperties>
</file>