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34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2DA7A7-90D0-47AD-826D-8DC3548F28E5}" type="datetimeFigureOut">
              <a:rPr lang="en-US" smtClean="0"/>
              <a:t>6/26/2019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DA685A-99EE-4381-A239-82DCC396E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483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8F3EC71-2F01-4597-B375-97A3DE4E2084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705742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3045901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C58800-338D-445B-AE65-85B5E8996986}" type="datetimeFigureOut">
              <a:rPr lang="en-US"/>
              <a:pPr>
                <a:defRPr/>
              </a:pPr>
              <a:t>6/26/2019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C8392BF-B06E-4E46-80D5-0467F0160E9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08576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1066800"/>
            <a:ext cx="43434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  <a:latin typeface="+mn-lt"/>
              </a:rPr>
              <a:t>Does weather in origin country influence how many people apply for asylum in the EU?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>
              <a:solidFill>
                <a:prstClr val="black"/>
              </a:solidFill>
              <a:latin typeface="+mn-lt"/>
            </a:endParaRPr>
          </a:p>
          <a:p>
            <a:pPr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</a:rPr>
              <a:t>Approach</a:t>
            </a:r>
            <a:endParaRPr lang="en-US" sz="1600" b="1" dirty="0">
              <a:solidFill>
                <a:prstClr val="black"/>
              </a:solidFill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Link anomalies in asylum applications (deviation from average) to weather anomalies (deviation from average weather)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Weather anomalies are random between years and uncorrelated with other factors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/>
          </a:p>
          <a:p>
            <a:pPr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</a:rPr>
              <a:t>Impact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Temperature over the maize growing season and maize growing area have a significant effect on the number of applications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Temperatures around 20C (68F) result in the lowest number of asylum applications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The relationship does not differ by various controls for the origin country (corruption, distance to EU, share in agriculture, </a:t>
            </a:r>
            <a:r>
              <a:rPr lang="en-US" sz="1400" dirty="0" err="1"/>
              <a:t>etc</a:t>
            </a:r>
            <a:r>
              <a:rPr lang="en-US" sz="1400" dirty="0"/>
              <a:t>) and when lags are included.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Rising temperatures would decrease the number of applications from cold countries and increase them from moderate and hot countries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63692" y="7426"/>
            <a:ext cx="904220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000000"/>
                </a:solidFill>
              </a:rPr>
              <a:t>Asylum applications to the European Union respond to weather fluctuations in the origin country</a:t>
            </a: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3467100" y="4101933"/>
            <a:ext cx="55626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 eaLnBrk="0" hangingPunct="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381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381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4724400" y="5943600"/>
            <a:ext cx="4124467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sz="1000" dirty="0" err="1"/>
              <a:t>Missirian</a:t>
            </a:r>
            <a:r>
              <a:rPr lang="en-US" sz="1000" dirty="0"/>
              <a:t>, A. and W. Schlenker. 2017. Asylum applications respond to temperature fluctuations. </a:t>
            </a:r>
            <a:r>
              <a:rPr lang="en-US" sz="1000" i="1" dirty="0"/>
              <a:t>Science</a:t>
            </a:r>
            <a:r>
              <a:rPr lang="en-US" sz="1000" dirty="0"/>
              <a:t>, 358(6370): 1610-1614.</a:t>
            </a:r>
          </a:p>
          <a:p>
            <a:pPr>
              <a:buNone/>
            </a:pPr>
            <a:r>
              <a:rPr lang="en-US" sz="1000" dirty="0"/>
              <a:t> DOI: </a:t>
            </a:r>
            <a:r>
              <a:rPr lang="it-IT" sz="1000" dirty="0"/>
              <a:t>10.1126/science.aao0432</a:t>
            </a:r>
            <a:endParaRPr lang="en-US" sz="1000" dirty="0"/>
          </a:p>
        </p:txBody>
      </p:sp>
      <p:pic>
        <p:nvPicPr>
          <p:cNvPr id="2" name="Picture 1" descr="Screen Shot 2018-05-02 at 9.34.34 AM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4655" y="1231900"/>
            <a:ext cx="4699345" cy="34163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24400" y="4724400"/>
            <a:ext cx="411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2"/>
                </a:solidFill>
              </a:rPr>
              <a:t>Brown</a:t>
            </a:r>
            <a:r>
              <a:rPr lang="en-US" sz="1200" dirty="0"/>
              <a:t> </a:t>
            </a:r>
            <a:r>
              <a:rPr lang="en-US" sz="1200" dirty="0">
                <a:solidFill>
                  <a:schemeClr val="accent2"/>
                </a:solidFill>
              </a:rPr>
              <a:t>lines</a:t>
            </a:r>
            <a:r>
              <a:rPr lang="en-US" sz="1200" dirty="0"/>
              <a:t> show the relationship between temperature in the origin country and asylum applications to the EU. </a:t>
            </a:r>
            <a:r>
              <a:rPr lang="en-US" sz="1200" dirty="0">
                <a:solidFill>
                  <a:srgbClr val="008000"/>
                </a:solidFill>
              </a:rPr>
              <a:t>Green lines </a:t>
            </a:r>
            <a:r>
              <a:rPr lang="en-US" sz="1200" dirty="0"/>
              <a:t>give the range of observed weather outcomes in 2000-2014 as well as the average number of asylum applications by country.</a:t>
            </a:r>
          </a:p>
        </p:txBody>
      </p:sp>
    </p:spTree>
    <p:extLst>
      <p:ext uri="{BB962C8B-B14F-4D97-AF65-F5344CB8AC3E}">
        <p14:creationId xmlns:p14="http://schemas.microsoft.com/office/powerpoint/2010/main" val="2128335674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Burleyson-etal-GridStress-AppliedEnergy-October2017-f</Presentation>
    <Funding xmlns="98b00cf3-a6ce-40de-8923-f140beb786e9">IAR (IM3)</Funding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A341A39-212C-44A0-A080-1B285DFFEE0B}">
  <ds:schemaRefs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purl.org/dc/elements/1.1/"/>
    <ds:schemaRef ds:uri="http://www.w3.org/XML/1998/namespace"/>
    <ds:schemaRef ds:uri="http://purl.org/dc/terms/"/>
    <ds:schemaRef ds:uri="98b00cf3-a6ce-40de-8923-f140beb786e9"/>
    <ds:schemaRef ds:uri="http://schemas.microsoft.com/sharepoint/v3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F66CD97F-98D5-4B44-9196-234C9C6ACA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Grid_Stress_Paper_Highlight_Slide</Template>
  <TotalTime>1048</TotalTime>
  <Words>220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Burleyson-etal-GridStress-AppliedEnergy-October2017-f</dc:title>
  <dc:creator>Burleyson, Casey D</dc:creator>
  <cp:lastModifiedBy>Shim, Edward</cp:lastModifiedBy>
  <cp:revision>73</cp:revision>
  <cp:lastPrinted>2017-10-10T15:55:54Z</cp:lastPrinted>
  <dcterms:created xsi:type="dcterms:W3CDTF">2017-09-29T17:31:44Z</dcterms:created>
  <dcterms:modified xsi:type="dcterms:W3CDTF">2019-06-26T22:01:55Z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ghlight">
    <vt:lpwstr/>
  </property>
  <property fmtid="{D5CDD505-2E9C-101B-9397-08002B2CF9AE}" pid="3" name="FY">
    <vt:lpwstr/>
  </property>
  <property fmtid="{D5CDD505-2E9C-101B-9397-08002B2CF9AE}" pid="4" name="Funding">
    <vt:lpwstr>IAR (IM3)</vt:lpwstr>
  </property>
  <property fmtid="{D5CDD505-2E9C-101B-9397-08002B2CF9AE}" pid="5" name="ContentTypeId">
    <vt:lpwstr>0x010100A22E315B1F3C42B49A0E90D2F9AB5AB100A3ADA40348D53C4EA114B46FA9468BEB</vt:lpwstr>
  </property>
  <property fmtid="{D5CDD505-2E9C-101B-9397-08002B2CF9AE}" pid="6" name="ContentType">
    <vt:lpwstr>Slide</vt:lpwstr>
  </property>
  <property fmtid="{D5CDD505-2E9C-101B-9397-08002B2CF9AE}" pid="7" name="Presentation">
    <vt:lpwstr>Burleyson-etal-GridStress-AppliedEnergy-October2017-f</vt:lpwstr>
  </property>
  <property fmtid="{D5CDD505-2E9C-101B-9397-08002B2CF9AE}" pid="8" name="SlideDescription">
    <vt:lpwstr/>
  </property>
</Properties>
</file>