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50e84d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50e84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3.png"/><Relationship Id="rId10" Type="http://schemas.openxmlformats.org/officeDocument/2006/relationships/image" Target="../media/image11.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3.png"/><Relationship Id="rId10"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13.png"/><Relationship Id="rId10"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Google Shape;10;p2"/>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Google Shape;12;p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Google Shape;13;p2"/>
          <p:cNvGrpSpPr/>
          <p:nvPr/>
        </p:nvGrpSpPr>
        <p:grpSpPr>
          <a:xfrm>
            <a:off x="197688" y="183825"/>
            <a:ext cx="8780663"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Google Shape;15;p2"/>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Google Shape;16;p2"/>
          <p:cNvGrpSpPr/>
          <p:nvPr/>
        </p:nvGrpSpPr>
        <p:grpSpPr>
          <a:xfrm>
            <a:off x="211809" y="3969138"/>
            <a:ext cx="8758726" cy="152400"/>
            <a:chOff x="1346435" y="3969088"/>
            <a:chExt cx="6452100" cy="152400"/>
          </a:xfrm>
        </p:grpSpPr>
        <p:cxnSp>
          <p:nvCxnSpPr>
            <p:cNvPr id="17" name="Google Shape;17;p2"/>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Google Shape;18;p2"/>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Google Shape;19;p2"/>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1628250" y="1603250"/>
            <a:ext cx="5930700" cy="564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11"/>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Google Shape;9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12"/>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Google Shape;96;p12"/>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Google Shape;22;p3"/>
          <p:cNvGrpSpPr/>
          <p:nvPr/>
        </p:nvGrpSpPr>
        <p:grpSpPr>
          <a:xfrm>
            <a:off x="247088" y="183825"/>
            <a:ext cx="8731627" cy="152400"/>
            <a:chOff x="1346429" y="1011300"/>
            <a:chExt cx="6452100" cy="152400"/>
          </a:xfrm>
        </p:grpSpPr>
        <p:cxnSp>
          <p:nvCxnSpPr>
            <p:cNvPr id="23" name="Google Shape;23;p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Google Shape;24;p3"/>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Google Shape;25;p3"/>
          <p:cNvGrpSpPr/>
          <p:nvPr/>
        </p:nvGrpSpPr>
        <p:grpSpPr>
          <a:xfrm>
            <a:off x="239002" y="3969125"/>
            <a:ext cx="8731627" cy="152400"/>
            <a:chOff x="1346435" y="3969088"/>
            <a:chExt cx="6452100" cy="152400"/>
          </a:xfrm>
        </p:grpSpPr>
        <p:cxnSp>
          <p:nvCxnSpPr>
            <p:cNvPr id="26" name="Google Shape;26;p3"/>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Google Shape;27;p3"/>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Google Shape;28;p3"/>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iginal 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076300" y="20175"/>
            <a:ext cx="8049000" cy="6774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5"/>
          <p:cNvSpPr txBox="1"/>
          <p:nvPr>
            <p:ph idx="1" type="body"/>
          </p:nvPr>
        </p:nvSpPr>
        <p:spPr>
          <a:xfrm>
            <a:off x="27900" y="697625"/>
            <a:ext cx="9097200" cy="3915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39" name="Google Shape;39;p5"/>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Google Shape;40;p5"/>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Google Shape;41;p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Google Shape;42;p5"/>
          <p:cNvPicPr preferRelativeResize="0"/>
          <p:nvPr/>
        </p:nvPicPr>
        <p:blipFill>
          <a:blip r:embed="rId5">
            <a:alphaModFix/>
          </a:blip>
          <a:stretch>
            <a:fillRect/>
          </a:stretch>
        </p:blipFill>
        <p:spPr>
          <a:xfrm>
            <a:off x="4939365" y="4631775"/>
            <a:ext cx="769533" cy="393600"/>
          </a:xfrm>
          <a:prstGeom prst="rect">
            <a:avLst/>
          </a:prstGeom>
          <a:noFill/>
          <a:ln>
            <a:noFill/>
          </a:ln>
        </p:spPr>
      </p:pic>
      <p:pic>
        <p:nvPicPr>
          <p:cNvPr descr="ncar-logo.png" id="43" name="Google Shape;43;p5"/>
          <p:cNvPicPr preferRelativeResize="0"/>
          <p:nvPr/>
        </p:nvPicPr>
        <p:blipFill>
          <a:blip r:embed="rId6">
            <a:alphaModFix/>
          </a:blip>
          <a:stretch>
            <a:fillRect/>
          </a:stretch>
        </p:blipFill>
        <p:spPr>
          <a:xfrm>
            <a:off x="3543813" y="4630502"/>
            <a:ext cx="1226883" cy="393600"/>
          </a:xfrm>
          <a:prstGeom prst="rect">
            <a:avLst/>
          </a:prstGeom>
          <a:noFill/>
          <a:ln>
            <a:noFill/>
          </a:ln>
        </p:spPr>
      </p:pic>
      <p:pic>
        <p:nvPicPr>
          <p:cNvPr descr="LANL_logo.png" id="44" name="Google Shape;44;p5"/>
          <p:cNvPicPr preferRelativeResize="0"/>
          <p:nvPr/>
        </p:nvPicPr>
        <p:blipFill>
          <a:blip r:embed="rId7">
            <a:alphaModFix/>
          </a:blip>
          <a:stretch>
            <a:fillRect/>
          </a:stretch>
        </p:blipFill>
        <p:spPr>
          <a:xfrm>
            <a:off x="2318693" y="4633802"/>
            <a:ext cx="1085158" cy="393599"/>
          </a:xfrm>
          <a:prstGeom prst="rect">
            <a:avLst/>
          </a:prstGeom>
          <a:noFill/>
          <a:ln>
            <a:noFill/>
          </a:ln>
        </p:spPr>
      </p:pic>
      <p:pic>
        <p:nvPicPr>
          <p:cNvPr descr="LBNL_logo.png" id="45" name="Google Shape;45;p5"/>
          <p:cNvPicPr preferRelativeResize="0"/>
          <p:nvPr/>
        </p:nvPicPr>
        <p:blipFill>
          <a:blip r:embed="rId8">
            <a:alphaModFix/>
          </a:blip>
          <a:stretch>
            <a:fillRect/>
          </a:stretch>
        </p:blipFill>
        <p:spPr>
          <a:xfrm>
            <a:off x="1484698" y="4634097"/>
            <a:ext cx="661850" cy="395276"/>
          </a:xfrm>
          <a:prstGeom prst="rect">
            <a:avLst/>
          </a:prstGeom>
          <a:noFill/>
          <a:ln>
            <a:noFill/>
          </a:ln>
        </p:spPr>
      </p:pic>
      <p:pic>
        <p:nvPicPr>
          <p:cNvPr descr="BNL_logo.png" id="46" name="Google Shape;46;p5"/>
          <p:cNvPicPr preferRelativeResize="0"/>
          <p:nvPr/>
        </p:nvPicPr>
        <p:blipFill>
          <a:blip r:embed="rId9">
            <a:alphaModFix/>
          </a:blip>
          <a:stretch>
            <a:fillRect/>
          </a:stretch>
        </p:blipFill>
        <p:spPr>
          <a:xfrm>
            <a:off x="286008" y="4636102"/>
            <a:ext cx="1022340" cy="393600"/>
          </a:xfrm>
          <a:prstGeom prst="rect">
            <a:avLst/>
          </a:prstGeom>
          <a:noFill/>
          <a:ln>
            <a:noFill/>
          </a:ln>
        </p:spPr>
      </p:pic>
      <p:pic>
        <p:nvPicPr>
          <p:cNvPr id="47" name="Google Shape;47;p5"/>
          <p:cNvPicPr preferRelativeResize="0"/>
          <p:nvPr/>
        </p:nvPicPr>
        <p:blipFill rotWithShape="1">
          <a:blip r:embed="rId10">
            <a:alphaModFix/>
          </a:blip>
          <a:srcRect b="0" l="0" r="0" t="0"/>
          <a:stretch/>
        </p:blipFill>
        <p:spPr>
          <a:xfrm>
            <a:off x="5920077" y="4639444"/>
            <a:ext cx="1022350" cy="40893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6"/>
          <p:cNvSpPr txBox="1"/>
          <p:nvPr>
            <p:ph type="title"/>
          </p:nvPr>
        </p:nvSpPr>
        <p:spPr>
          <a:xfrm>
            <a:off x="1076300" y="20175"/>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Google Shape;50;p6"/>
          <p:cNvSpPr txBox="1"/>
          <p:nvPr>
            <p:ph idx="1" type="body"/>
          </p:nvPr>
        </p:nvSpPr>
        <p:spPr>
          <a:xfrm>
            <a:off x="27900" y="732775"/>
            <a:ext cx="44337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Google Shape;51;p6"/>
          <p:cNvSpPr txBox="1"/>
          <p:nvPr>
            <p:ph idx="2" type="body"/>
          </p:nvPr>
        </p:nvSpPr>
        <p:spPr>
          <a:xfrm>
            <a:off x="4603800" y="732775"/>
            <a:ext cx="45216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53" name="Google Shape;53;p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Google Shape;54;p6"/>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Google Shape;55;p6"/>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Google Shape;56;p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Google Shape;57;p6"/>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Google Shape;58;p6"/>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Google Shape;59;p6"/>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Google Shape;60;p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Google Shape;61;p6"/>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Google Shape;62;p6"/>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76300" y="20174"/>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66" name="Google Shape;66;p7"/>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Google Shape;67;p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Google Shape;68;p7"/>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Google Shape;69;p7"/>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Google Shape;70;p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Google Shape;71;p7"/>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Google Shape;72;p7"/>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Google Shape;73;p7"/>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Google Shape;74;p7"/>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Google Shape;75;p7"/>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Google Shape;81;p9"/>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Google Shape;8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0"/>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0"/>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10"/>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1126/sciadv.aaz5236" TargetMode="External"/><Relationship Id="rId4" Type="http://schemas.openxmlformats.org/officeDocument/2006/relationships/image" Target="../media/image12.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76300" y="20175"/>
            <a:ext cx="8049000" cy="67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3000"/>
              <a:buFont typeface="Arial"/>
              <a:buNone/>
            </a:pPr>
            <a:r>
              <a:rPr lang="en" sz="2200"/>
              <a:t>Spatial heterogeneity and environmental controllers of permafrost region soil organic carbon stocks</a:t>
            </a:r>
            <a:endParaRPr sz="2500"/>
          </a:p>
        </p:txBody>
      </p:sp>
      <p:sp>
        <p:nvSpPr>
          <p:cNvPr id="105" name="Google Shape;105;p14"/>
          <p:cNvSpPr txBox="1"/>
          <p:nvPr>
            <p:ph idx="1" type="body"/>
          </p:nvPr>
        </p:nvSpPr>
        <p:spPr>
          <a:xfrm>
            <a:off x="27900" y="697625"/>
            <a:ext cx="5577000" cy="3204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t>Objective:</a:t>
            </a:r>
            <a:r>
              <a:rPr lang="en" sz="1400"/>
              <a:t> To predict the high-resolution spatial distribution of soil organic carbon (SOC) stocks in the Northern hemisphere permafrost region and quantify their relationships with controlling environmental factors.</a:t>
            </a:r>
            <a:endParaRPr sz="1400"/>
          </a:p>
          <a:p>
            <a:pPr indent="0" lvl="0" marL="0" rtl="0" algn="l">
              <a:lnSpc>
                <a:spcPct val="115000"/>
              </a:lnSpc>
              <a:spcBef>
                <a:spcPts val="0"/>
              </a:spcBef>
              <a:spcAft>
                <a:spcPts val="0"/>
              </a:spcAft>
              <a:buNone/>
            </a:pPr>
            <a:r>
              <a:rPr b="1" lang="en" sz="1400"/>
              <a:t>Approach:</a:t>
            </a:r>
            <a:r>
              <a:rPr lang="en" sz="1400"/>
              <a:t> Big data of soil and environmental factors were used in geospatial analysis to generation high-resolution estimates of SOC stocks across Northern hemisphere permafrost regions.</a:t>
            </a:r>
            <a:endParaRPr sz="1400"/>
          </a:p>
          <a:p>
            <a:pPr indent="0" lvl="0" marL="0" rtl="0" algn="l">
              <a:lnSpc>
                <a:spcPct val="115000"/>
              </a:lnSpc>
              <a:spcBef>
                <a:spcPts val="0"/>
              </a:spcBef>
              <a:spcAft>
                <a:spcPts val="0"/>
              </a:spcAft>
              <a:buNone/>
            </a:pPr>
            <a:r>
              <a:rPr b="1" lang="en" sz="1400"/>
              <a:t>Results/Impacts:</a:t>
            </a:r>
            <a:r>
              <a:rPr lang="en" sz="1400"/>
              <a:t> Large storage of SOC (1014+194−175 Pg C) was predicted across Northern hemisphere permafrost regions. Spatially-explicit estimates of SOC stocks and their relations with environmental factors are crucial for initializing and benchmarking SOC stock representations in land surface models for quantifying the permafrost carbon feedback to climate.</a:t>
            </a:r>
            <a:endParaRPr sz="1400"/>
          </a:p>
        </p:txBody>
      </p:sp>
      <p:sp>
        <p:nvSpPr>
          <p:cNvPr id="106" name="Google Shape;106;p14"/>
          <p:cNvSpPr txBox="1"/>
          <p:nvPr/>
        </p:nvSpPr>
        <p:spPr>
          <a:xfrm>
            <a:off x="2975" y="3901925"/>
            <a:ext cx="5601900" cy="6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696969"/>
                </a:solidFill>
                <a:latin typeface="Open Sans"/>
                <a:ea typeface="Open Sans"/>
                <a:cs typeface="Open Sans"/>
                <a:sym typeface="Open Sans"/>
              </a:rPr>
              <a:t>Mishra, Umakant</a:t>
            </a:r>
            <a:r>
              <a:rPr lang="en" sz="900">
                <a:solidFill>
                  <a:srgbClr val="696969"/>
                </a:solidFill>
                <a:latin typeface="Open Sans"/>
                <a:ea typeface="Open Sans"/>
                <a:cs typeface="Open Sans"/>
                <a:sym typeface="Open Sans"/>
              </a:rPr>
              <a:t>, G. Hugelius, E. Shelef, Y. Yang, J. Strauss, A. Lupachev, J. W. Harden, J. D. Jastrow, C.-L. Ping, </a:t>
            </a:r>
            <a:r>
              <a:rPr b="1" lang="en" sz="900">
                <a:solidFill>
                  <a:srgbClr val="696969"/>
                </a:solidFill>
                <a:latin typeface="Open Sans"/>
                <a:ea typeface="Open Sans"/>
                <a:cs typeface="Open Sans"/>
                <a:sym typeface="Open Sans"/>
              </a:rPr>
              <a:t>William J. Riley</a:t>
            </a:r>
            <a:r>
              <a:rPr lang="en" sz="900">
                <a:solidFill>
                  <a:srgbClr val="696969"/>
                </a:solidFill>
                <a:latin typeface="Open Sans"/>
                <a:ea typeface="Open Sans"/>
                <a:cs typeface="Open Sans"/>
                <a:sym typeface="Open Sans"/>
              </a:rPr>
              <a:t>, E. A. G. Schuur, R. Matamala, M. Siewert, L. E. Nave, </a:t>
            </a:r>
            <a:r>
              <a:rPr b="1" lang="en" sz="900">
                <a:solidFill>
                  <a:srgbClr val="696969"/>
                </a:solidFill>
                <a:latin typeface="Open Sans"/>
                <a:ea typeface="Open Sans"/>
                <a:cs typeface="Open Sans"/>
                <a:sym typeface="Open Sans"/>
              </a:rPr>
              <a:t>Charles D. Koven</a:t>
            </a:r>
            <a:r>
              <a:rPr lang="en" sz="900">
                <a:solidFill>
                  <a:srgbClr val="696969"/>
                </a:solidFill>
                <a:latin typeface="Open Sans"/>
                <a:ea typeface="Open Sans"/>
                <a:cs typeface="Open Sans"/>
                <a:sym typeface="Open Sans"/>
              </a:rPr>
              <a:t>, M. Fuchs, J. Palmtag, P. Kuhry, C. C. Treat, S. Zubrzycki, </a:t>
            </a:r>
            <a:r>
              <a:rPr b="1" lang="en" sz="900">
                <a:solidFill>
                  <a:srgbClr val="696969"/>
                </a:solidFill>
                <a:latin typeface="Open Sans"/>
                <a:ea typeface="Open Sans"/>
                <a:cs typeface="Open Sans"/>
                <a:sym typeface="Open Sans"/>
              </a:rPr>
              <a:t>Forrest M. Hoffman</a:t>
            </a:r>
            <a:r>
              <a:rPr lang="en" sz="900">
                <a:solidFill>
                  <a:srgbClr val="696969"/>
                </a:solidFill>
                <a:latin typeface="Open Sans"/>
                <a:ea typeface="Open Sans"/>
                <a:cs typeface="Open Sans"/>
                <a:sym typeface="Open Sans"/>
              </a:rPr>
              <a:t>, B. Elberling, P. Camill, A. Veremeeva, and A. Orr (2021), Spatial Heterogeneity and Environmental Predictors of Permafrost Region Soil Organic Carbon Stocks, </a:t>
            </a:r>
            <a:r>
              <a:rPr i="1" lang="en" sz="900">
                <a:solidFill>
                  <a:srgbClr val="696969"/>
                </a:solidFill>
                <a:latin typeface="Open Sans"/>
                <a:ea typeface="Open Sans"/>
                <a:cs typeface="Open Sans"/>
                <a:sym typeface="Open Sans"/>
              </a:rPr>
              <a:t>Sci. Adv.</a:t>
            </a:r>
            <a:r>
              <a:rPr lang="en" sz="900">
                <a:solidFill>
                  <a:srgbClr val="696969"/>
                </a:solidFill>
                <a:latin typeface="Open Sans"/>
                <a:ea typeface="Open Sans"/>
                <a:cs typeface="Open Sans"/>
                <a:sym typeface="Open Sans"/>
              </a:rPr>
              <a:t>, 7(9), eaaz5236, doi:</a:t>
            </a:r>
            <a:r>
              <a:rPr lang="en" sz="900" u="sng">
                <a:solidFill>
                  <a:srgbClr val="0000FF"/>
                </a:solidFill>
                <a:latin typeface="Open Sans"/>
                <a:ea typeface="Open Sans"/>
                <a:cs typeface="Open Sans"/>
                <a:sym typeface="Open Sans"/>
                <a:hlinkClick r:id="rId3">
                  <a:extLst>
                    <a:ext uri="{A12FA001-AC4F-418D-AE19-62706E023703}">
                      <ahyp:hlinkClr val="tx"/>
                    </a:ext>
                  </a:extLst>
                </a:hlinkClick>
              </a:rPr>
              <a:t>10.1126/sciadv.aaz5236</a:t>
            </a:r>
            <a:r>
              <a:rPr lang="en" sz="900">
                <a:solidFill>
                  <a:srgbClr val="696969"/>
                </a:solidFill>
                <a:latin typeface="Open Sans"/>
                <a:ea typeface="Open Sans"/>
                <a:cs typeface="Open Sans"/>
                <a:sym typeface="Open Sans"/>
              </a:rPr>
              <a:t>.</a:t>
            </a:r>
            <a:endParaRPr sz="900">
              <a:solidFill>
                <a:srgbClr val="696969"/>
              </a:solidFill>
              <a:latin typeface="Open Sans"/>
              <a:ea typeface="Open Sans"/>
              <a:cs typeface="Open Sans"/>
              <a:sym typeface="Open Sans"/>
            </a:endParaRPr>
          </a:p>
        </p:txBody>
      </p:sp>
      <p:pic>
        <p:nvPicPr>
          <p:cNvPr id="107" name="Google Shape;107;p14"/>
          <p:cNvPicPr preferRelativeResize="0"/>
          <p:nvPr/>
        </p:nvPicPr>
        <p:blipFill rotWithShape="1">
          <a:blip r:embed="rId4">
            <a:alphaModFix/>
          </a:blip>
          <a:srcRect b="0" l="0" r="0" t="0"/>
          <a:stretch/>
        </p:blipFill>
        <p:spPr>
          <a:xfrm>
            <a:off x="5604857" y="469024"/>
            <a:ext cx="3520441" cy="1576500"/>
          </a:xfrm>
          <a:prstGeom prst="rect">
            <a:avLst/>
          </a:prstGeom>
          <a:noFill/>
          <a:ln cap="flat" cmpd="sng" w="9525">
            <a:solidFill>
              <a:srgbClr val="002060"/>
            </a:solidFill>
            <a:prstDash val="solid"/>
            <a:round/>
            <a:headEnd len="sm" w="sm" type="none"/>
            <a:tailEnd len="sm" w="sm" type="none"/>
          </a:ln>
        </p:spPr>
      </p:pic>
      <p:pic>
        <p:nvPicPr>
          <p:cNvPr id="108" name="Google Shape;108;p14"/>
          <p:cNvPicPr preferRelativeResize="0"/>
          <p:nvPr/>
        </p:nvPicPr>
        <p:blipFill rotWithShape="1">
          <a:blip r:embed="rId5">
            <a:alphaModFix/>
          </a:blip>
          <a:srcRect b="50000" l="0" r="0" t="0"/>
          <a:stretch/>
        </p:blipFill>
        <p:spPr>
          <a:xfrm>
            <a:off x="5604857" y="2496489"/>
            <a:ext cx="3520441" cy="1760220"/>
          </a:xfrm>
          <a:prstGeom prst="rect">
            <a:avLst/>
          </a:prstGeom>
          <a:noFill/>
          <a:ln>
            <a:noFill/>
          </a:ln>
        </p:spPr>
      </p:pic>
      <p:sp>
        <p:nvSpPr>
          <p:cNvPr id="109" name="Google Shape;109;p14"/>
          <p:cNvSpPr txBox="1"/>
          <p:nvPr/>
        </p:nvSpPr>
        <p:spPr>
          <a:xfrm>
            <a:off x="5604850" y="2035825"/>
            <a:ext cx="3542700" cy="417300"/>
          </a:xfrm>
          <a:prstGeom prst="rect">
            <a:avLst/>
          </a:prstGeom>
          <a:noFill/>
          <a:ln>
            <a:noFill/>
          </a:ln>
        </p:spPr>
        <p:txBody>
          <a:bodyPr anchorCtr="0" anchor="ctr" bIns="27425" lIns="27425" spcFirstLastPara="1" rIns="27425" wrap="square" tIns="27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 1:</a:t>
            </a:r>
            <a:r>
              <a:rPr lang="en" sz="1000">
                <a:solidFill>
                  <a:srgbClr val="0B74AC"/>
                </a:solidFill>
                <a:latin typeface="Open Sans"/>
                <a:ea typeface="Open Sans"/>
                <a:cs typeface="Open Sans"/>
                <a:sym typeface="Open Sans"/>
              </a:rPr>
              <a:t> Spatial distribution of SOC stocks in the Northern hemisphere permafrost region.</a:t>
            </a:r>
            <a:endParaRPr sz="1000">
              <a:solidFill>
                <a:srgbClr val="0B74AC"/>
              </a:solidFill>
              <a:latin typeface="Open Sans"/>
              <a:ea typeface="Open Sans"/>
              <a:cs typeface="Open Sans"/>
              <a:sym typeface="Open Sans"/>
            </a:endParaRPr>
          </a:p>
        </p:txBody>
      </p:sp>
      <p:sp>
        <p:nvSpPr>
          <p:cNvPr id="110" name="Google Shape;110;p14"/>
          <p:cNvSpPr txBox="1"/>
          <p:nvPr/>
        </p:nvSpPr>
        <p:spPr>
          <a:xfrm>
            <a:off x="5604850" y="4202680"/>
            <a:ext cx="3542700" cy="417300"/>
          </a:xfrm>
          <a:prstGeom prst="rect">
            <a:avLst/>
          </a:prstGeom>
          <a:noFill/>
          <a:ln>
            <a:noFill/>
          </a:ln>
        </p:spPr>
        <p:txBody>
          <a:bodyPr anchorCtr="0" anchor="ctr" bIns="27425" lIns="27425" spcFirstLastPara="1" rIns="27425" wrap="square" tIns="27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 2:</a:t>
            </a:r>
            <a:r>
              <a:rPr lang="en" sz="1000">
                <a:solidFill>
                  <a:srgbClr val="0B74AC"/>
                </a:solidFill>
                <a:latin typeface="Open Sans"/>
                <a:ea typeface="Open Sans"/>
                <a:cs typeface="Open Sans"/>
                <a:sym typeface="Open Sans"/>
              </a:rPr>
              <a:t> Distribution of total and average SOC stocks across different topographic positions.</a:t>
            </a:r>
            <a:endParaRPr sz="1000">
              <a:solidFill>
                <a:srgbClr val="0B74AC"/>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