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Lst>
  <p:sldSz cy="5143500" cx="9144000"/>
  <p:notesSz cx="6858000" cy="9144000"/>
  <p:embeddedFontLst>
    <p:embeddedFont>
      <p:font typeface="PT Sans Narrow"/>
      <p:regular r:id="rId6"/>
      <p:bold r:id="rId7"/>
    </p:embeddedFont>
    <p:embeddedFont>
      <p:font typeface="Open Sans"/>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OpenSans-boldItalic.fntdata"/><Relationship Id="rId10"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font" Target="fonts/PTSansNarrow-regular.fntdata"/><Relationship Id="rId7" Type="http://schemas.openxmlformats.org/officeDocument/2006/relationships/font" Target="fonts/PTSansNarrow-bold.fntdata"/><Relationship Id="rId8" Type="http://schemas.openxmlformats.org/officeDocument/2006/relationships/font" Target="fonts/Open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50e84d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50e84d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1.png"/><Relationship Id="rId10" Type="http://schemas.openxmlformats.org/officeDocument/2006/relationships/image" Target="../media/image12.png"/><Relationship Id="rId9"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1.png"/><Relationship Id="rId10" Type="http://schemas.openxmlformats.org/officeDocument/2006/relationships/image" Target="../media/image12.png"/><Relationship Id="rId9"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1.png"/><Relationship Id="rId10" Type="http://schemas.openxmlformats.org/officeDocument/2006/relationships/image" Target="../media/image12.png"/><Relationship Id="rId9"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cxnSp>
        <p:nvCxnSpPr>
          <p:cNvPr id="10" name="Google Shape;10;p2"/>
          <p:cNvCxnSpPr>
            <a:stCxn id="11" idx="3"/>
          </p:cNvCxnSpPr>
          <p:nvPr/>
        </p:nvCxnSpPr>
        <p:spPr>
          <a:xfrm flipH="1" rot="10800000">
            <a:off x="7558950" y="1881350"/>
            <a:ext cx="1382700" cy="4200"/>
          </a:xfrm>
          <a:prstGeom prst="straightConnector1">
            <a:avLst/>
          </a:prstGeom>
          <a:noFill/>
          <a:ln cap="flat" cmpd="sng" w="76200">
            <a:solidFill>
              <a:srgbClr val="AC940B"/>
            </a:solidFill>
            <a:prstDash val="solid"/>
            <a:round/>
            <a:headEnd len="sm" w="sm" type="none"/>
            <a:tailEnd len="sm" w="sm" type="none"/>
          </a:ln>
        </p:spPr>
      </p:cxnSp>
      <p:cxnSp>
        <p:nvCxnSpPr>
          <p:cNvPr id="12" name="Google Shape;12;p2"/>
          <p:cNvCxnSpPr>
            <a:endCxn id="11" idx="1"/>
          </p:cNvCxnSpPr>
          <p:nvPr/>
        </p:nvCxnSpPr>
        <p:spPr>
          <a:xfrm flipH="1" rot="10800000">
            <a:off x="254250" y="1885550"/>
            <a:ext cx="1374000" cy="6900"/>
          </a:xfrm>
          <a:prstGeom prst="straightConnector1">
            <a:avLst/>
          </a:prstGeom>
          <a:noFill/>
          <a:ln cap="flat" cmpd="sng" w="76200">
            <a:solidFill>
              <a:srgbClr val="AC940B"/>
            </a:solidFill>
            <a:prstDash val="solid"/>
            <a:round/>
            <a:headEnd len="sm" w="sm" type="none"/>
            <a:tailEnd len="sm" w="sm" type="none"/>
          </a:ln>
        </p:spPr>
      </p:cxnSp>
      <p:grpSp>
        <p:nvGrpSpPr>
          <p:cNvPr id="13" name="Google Shape;13;p2"/>
          <p:cNvGrpSpPr/>
          <p:nvPr/>
        </p:nvGrpSpPr>
        <p:grpSpPr>
          <a:xfrm>
            <a:off x="197688" y="183825"/>
            <a:ext cx="8780663" cy="152400"/>
            <a:chOff x="1346429" y="1011300"/>
            <a:chExt cx="6452100" cy="152400"/>
          </a:xfrm>
        </p:grpSpPr>
        <p:cxnSp>
          <p:nvCxnSpPr>
            <p:cNvPr id="14" name="Google Shape;14;p2"/>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15" name="Google Shape;15;p2"/>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16" name="Google Shape;16;p2"/>
          <p:cNvGrpSpPr/>
          <p:nvPr/>
        </p:nvGrpSpPr>
        <p:grpSpPr>
          <a:xfrm>
            <a:off x="211809" y="3969138"/>
            <a:ext cx="8758726" cy="152400"/>
            <a:chOff x="1346435" y="3969088"/>
            <a:chExt cx="6452100" cy="152400"/>
          </a:xfrm>
        </p:grpSpPr>
        <p:cxnSp>
          <p:nvCxnSpPr>
            <p:cNvPr id="17" name="Google Shape;17;p2"/>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18" name="Google Shape;18;p2"/>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19" name="Google Shape;19;p2"/>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noAutofit/>
          </a:bodyPr>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1" name="Google Shape;11;p2"/>
          <p:cNvSpPr txBox="1"/>
          <p:nvPr>
            <p:ph idx="1" type="subTitle"/>
          </p:nvPr>
        </p:nvSpPr>
        <p:spPr>
          <a:xfrm>
            <a:off x="1628250" y="1603250"/>
            <a:ext cx="5930700" cy="564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696969"/>
              </a:buClr>
              <a:buSzPts val="2400"/>
              <a:buNone/>
              <a:defRPr i="1" sz="2400">
                <a:solidFill>
                  <a:srgbClr val="696969"/>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11"/>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92" name="Google Shape;9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12"/>
          <p:cNvSpPr/>
          <p:nvPr/>
        </p:nvSpPr>
        <p:spPr>
          <a:xfrm>
            <a:off x="-75" y="5045700"/>
            <a:ext cx="9144000" cy="97800"/>
          </a:xfrm>
          <a:prstGeom prst="rect">
            <a:avLst/>
          </a:prstGeom>
          <a:solidFill>
            <a:srgbClr val="AC94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2"/>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0B74AC"/>
              </a:buClr>
              <a:buSzPts val="13000"/>
              <a:buNone/>
              <a:defRPr sz="13000">
                <a:solidFill>
                  <a:srgbClr val="0B74AC"/>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96" name="Google Shape;96;p12"/>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7" name="Google Shape;9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TITLE_1">
    <p:bg>
      <p:bgPr>
        <a:blipFill>
          <a:blip r:embed="rId2">
            <a:alphaModFix/>
          </a:blip>
          <a:stretch>
            <a:fillRect/>
          </a:stretch>
        </a:blipFill>
      </p:bgPr>
    </p:bg>
    <p:spTree>
      <p:nvGrpSpPr>
        <p:cNvPr id="21" name="Shape 21"/>
        <p:cNvGrpSpPr/>
        <p:nvPr/>
      </p:nvGrpSpPr>
      <p:grpSpPr>
        <a:xfrm>
          <a:off x="0" y="0"/>
          <a:ext cx="0" cy="0"/>
          <a:chOff x="0" y="0"/>
          <a:chExt cx="0" cy="0"/>
        </a:xfrm>
      </p:grpSpPr>
      <p:grpSp>
        <p:nvGrpSpPr>
          <p:cNvPr id="22" name="Google Shape;22;p3"/>
          <p:cNvGrpSpPr/>
          <p:nvPr/>
        </p:nvGrpSpPr>
        <p:grpSpPr>
          <a:xfrm>
            <a:off x="247088" y="183825"/>
            <a:ext cx="8731627" cy="152400"/>
            <a:chOff x="1346429" y="1011300"/>
            <a:chExt cx="6452100" cy="152400"/>
          </a:xfrm>
        </p:grpSpPr>
        <p:cxnSp>
          <p:nvCxnSpPr>
            <p:cNvPr id="23" name="Google Shape;23;p3"/>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24" name="Google Shape;24;p3"/>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25" name="Google Shape;25;p3"/>
          <p:cNvGrpSpPr/>
          <p:nvPr/>
        </p:nvGrpSpPr>
        <p:grpSpPr>
          <a:xfrm>
            <a:off x="239002" y="3969125"/>
            <a:ext cx="8731627" cy="152400"/>
            <a:chOff x="1346435" y="3969088"/>
            <a:chExt cx="6452100" cy="152400"/>
          </a:xfrm>
        </p:grpSpPr>
        <p:cxnSp>
          <p:nvCxnSpPr>
            <p:cNvPr id="26" name="Google Shape;26;p3"/>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27" name="Google Shape;27;p3"/>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28" name="Google Shape;28;p3"/>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AC0B23"/>
              </a:buClr>
              <a:buSzPts val="3600"/>
              <a:buNone/>
              <a:defRPr>
                <a:solidFill>
                  <a:srgbClr val="AC0B23"/>
                </a:solidFill>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29" name="Google Shape;2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iginal section header" type="secHead">
  <p:cSld name="SECTION_HEADER">
    <p:spTree>
      <p:nvGrpSpPr>
        <p:cNvPr id="30" name="Shape 30"/>
        <p:cNvGrpSpPr/>
        <p:nvPr/>
      </p:nvGrpSpPr>
      <p:grpSpPr>
        <a:xfrm>
          <a:off x="0" y="0"/>
          <a:ext cx="0" cy="0"/>
          <a:chOff x="0" y="0"/>
          <a:chExt cx="0" cy="0"/>
        </a:xfrm>
      </p:grpSpPr>
      <p:sp>
        <p:nvSpPr>
          <p:cNvPr id="31" name="Google Shape;31;p4"/>
          <p:cNvSpPr/>
          <p:nvPr/>
        </p:nvSpPr>
        <p:spPr>
          <a:xfrm>
            <a:off x="-50" y="2571900"/>
            <a:ext cx="9144000" cy="25716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33" name="Google Shape;3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5"/>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ph type="title"/>
          </p:nvPr>
        </p:nvSpPr>
        <p:spPr>
          <a:xfrm>
            <a:off x="1076300" y="20175"/>
            <a:ext cx="8049000" cy="6774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5"/>
          <p:cNvSpPr txBox="1"/>
          <p:nvPr>
            <p:ph idx="1" type="body"/>
          </p:nvPr>
        </p:nvSpPr>
        <p:spPr>
          <a:xfrm>
            <a:off x="27900" y="697625"/>
            <a:ext cx="9097200" cy="39156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8" name="Google Shape;3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39" name="Google Shape;39;p5"/>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40" name="Google Shape;40;p5"/>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41" name="Google Shape;41;p5"/>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42" name="Google Shape;42;p5"/>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43" name="Google Shape;43;p5"/>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44" name="Google Shape;44;p5"/>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45" name="Google Shape;45;p5"/>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46" name="Google Shape;46;p5"/>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47" name="Google Shape;47;p5"/>
          <p:cNvPicPr preferRelativeResize="0"/>
          <p:nvPr/>
        </p:nvPicPr>
        <p:blipFill>
          <a:blip r:embed="rId10">
            <a:alphaModFix/>
          </a:blip>
          <a:stretch>
            <a:fillRect/>
          </a:stretch>
        </p:blipFill>
        <p:spPr>
          <a:xfrm>
            <a:off x="198142" y="4633925"/>
            <a:ext cx="1044882" cy="395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sp>
        <p:nvSpPr>
          <p:cNvPr id="49" name="Google Shape;49;p6"/>
          <p:cNvSpPr txBox="1"/>
          <p:nvPr>
            <p:ph type="title"/>
          </p:nvPr>
        </p:nvSpPr>
        <p:spPr>
          <a:xfrm>
            <a:off x="1076300" y="20175"/>
            <a:ext cx="8049000" cy="631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0" name="Google Shape;50;p6"/>
          <p:cNvSpPr txBox="1"/>
          <p:nvPr>
            <p:ph idx="1" type="body"/>
          </p:nvPr>
        </p:nvSpPr>
        <p:spPr>
          <a:xfrm>
            <a:off x="27900" y="732775"/>
            <a:ext cx="4433700" cy="40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1" name="Google Shape;51;p6"/>
          <p:cNvSpPr txBox="1"/>
          <p:nvPr>
            <p:ph idx="2" type="body"/>
          </p:nvPr>
        </p:nvSpPr>
        <p:spPr>
          <a:xfrm>
            <a:off x="4603800" y="732775"/>
            <a:ext cx="4521600" cy="40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2" name="Google Shape;5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53" name="Google Shape;53;p6"/>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54" name="Google Shape;54;p6"/>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55" name="Google Shape;55;p6"/>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56" name="Google Shape;56;p6"/>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57" name="Google Shape;57;p6"/>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58" name="Google Shape;58;p6"/>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59" name="Google Shape;59;p6"/>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60" name="Google Shape;60;p6"/>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61" name="Google Shape;61;p6"/>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62" name="Google Shape;62;p6"/>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7"/>
          <p:cNvSpPr txBox="1"/>
          <p:nvPr>
            <p:ph type="title"/>
          </p:nvPr>
        </p:nvSpPr>
        <p:spPr>
          <a:xfrm>
            <a:off x="1076300" y="20174"/>
            <a:ext cx="8049000" cy="631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5" name="Google Shape;6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66" name="Google Shape;66;p7"/>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67" name="Google Shape;67;p7"/>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68" name="Google Shape;68;p7"/>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69" name="Google Shape;69;p7"/>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70" name="Google Shape;70;p7"/>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71" name="Google Shape;71;p7"/>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72" name="Google Shape;72;p7"/>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73" name="Google Shape;73;p7"/>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74" name="Google Shape;74;p7"/>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75" name="Google Shape;75;p7"/>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8" name="Google Shape;78;p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9" name="Google Shape;7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80" name="Shape 80"/>
        <p:cNvGrpSpPr/>
        <p:nvPr/>
      </p:nvGrpSpPr>
      <p:grpSpPr>
        <a:xfrm>
          <a:off x="0" y="0"/>
          <a:ext cx="0" cy="0"/>
          <a:chOff x="0" y="0"/>
          <a:chExt cx="0" cy="0"/>
        </a:xfrm>
      </p:grpSpPr>
      <p:sp>
        <p:nvSpPr>
          <p:cNvPr id="81" name="Google Shape;81;p9"/>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82" name="Google Shape;8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10"/>
          <p:cNvSpPr/>
          <p:nvPr/>
        </p:nvSpPr>
        <p:spPr>
          <a:xfrm>
            <a:off x="4572000" y="0"/>
            <a:ext cx="4572000" cy="51435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1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6" name="Google Shape;86;p10"/>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7" name="Google Shape;87;p10"/>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Google Shape;88;p1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89" name="Google Shape;8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76300" y="27225"/>
            <a:ext cx="80490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AC0B23"/>
              </a:buClr>
              <a:buSzPts val="3600"/>
              <a:buFont typeface="PT Sans Narrow"/>
              <a:buNone/>
              <a:defRPr b="1" sz="3600">
                <a:solidFill>
                  <a:srgbClr val="AC0B23"/>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27900" y="809125"/>
            <a:ext cx="90972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indent="-317500" lvl="1" marL="914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indent="-317500" lvl="2" marL="1371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indent="-317500" lvl="3" marL="18288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indent="-317500" lvl="4" marL="22860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indent="-317500" lvl="5" marL="27432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indent="-317500" lvl="6" marL="3200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indent="-317500" lvl="7" marL="3657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indent="-317500" lvl="8" marL="411480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s://doi.org/10.3389/fdata.2020.528441" TargetMode="External"/><Relationship Id="rId4" Type="http://schemas.openxmlformats.org/officeDocument/2006/relationships/image" Target="../media/image8.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1044525" y="12725"/>
            <a:ext cx="80808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Ensemble machine learning approach produces greater spatial prediction accuracy of soil carbon stocks</a:t>
            </a:r>
            <a:endParaRPr sz="2200"/>
          </a:p>
        </p:txBody>
      </p:sp>
      <p:sp>
        <p:nvSpPr>
          <p:cNvPr id="105" name="Google Shape;105;p14"/>
          <p:cNvSpPr txBox="1"/>
          <p:nvPr>
            <p:ph idx="1" type="body"/>
          </p:nvPr>
        </p:nvSpPr>
        <p:spPr>
          <a:xfrm>
            <a:off x="10600" y="636250"/>
            <a:ext cx="6027600" cy="35022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a:t>Objective:</a:t>
            </a:r>
            <a:r>
              <a:rPr lang="en" sz="1500"/>
              <a:t> </a:t>
            </a:r>
            <a:r>
              <a:rPr lang="en" sz="1500"/>
              <a:t>To identify accurate methods for SOC prediction and regions of higher uncertainty in the northern circumpolar permafrost region.</a:t>
            </a:r>
            <a:endParaRPr sz="1500"/>
          </a:p>
          <a:p>
            <a:pPr indent="0" lvl="0" marL="0" rtl="0" algn="l">
              <a:lnSpc>
                <a:spcPct val="115000"/>
              </a:lnSpc>
              <a:spcBef>
                <a:spcPts val="0"/>
              </a:spcBef>
              <a:spcAft>
                <a:spcPts val="0"/>
              </a:spcAft>
              <a:buNone/>
            </a:pPr>
            <a:r>
              <a:rPr b="1" lang="en" sz="1500"/>
              <a:t>Approach:</a:t>
            </a:r>
            <a:r>
              <a:rPr lang="en" sz="1500"/>
              <a:t> </a:t>
            </a:r>
            <a:r>
              <a:rPr lang="en" sz="1500"/>
              <a:t>Combine large dataset of field observations and environmental factors to evaluate prediction accuracy of machine learning (ML) techniques in comparison to a widely used approach, regression kriging.</a:t>
            </a:r>
            <a:endParaRPr sz="1500"/>
          </a:p>
          <a:p>
            <a:pPr indent="0" lvl="0" marL="0" rtl="0" algn="l">
              <a:lnSpc>
                <a:spcPct val="115000"/>
              </a:lnSpc>
              <a:spcBef>
                <a:spcPts val="0"/>
              </a:spcBef>
              <a:spcAft>
                <a:spcPts val="0"/>
              </a:spcAft>
              <a:buNone/>
            </a:pPr>
            <a:r>
              <a:rPr b="1" lang="en" sz="1500"/>
              <a:t>Results/Impacts:</a:t>
            </a:r>
            <a:r>
              <a:rPr lang="en" sz="1500"/>
              <a:t> </a:t>
            </a:r>
            <a:r>
              <a:rPr lang="en" sz="1500"/>
              <a:t>The ensemble ML approach provides greater spatial details and higher prediction accuracy in comparison to regression kriging and other individual ML approaches. Areas with high uncertainty in predicted SOC stocks were found in small patches in Southern Alaska and in larger areas of the Southern and Western Russian permafrost region.</a:t>
            </a:r>
            <a:endParaRPr sz="1500"/>
          </a:p>
        </p:txBody>
      </p:sp>
      <p:sp>
        <p:nvSpPr>
          <p:cNvPr id="106" name="Google Shape;106;p14"/>
          <p:cNvSpPr txBox="1"/>
          <p:nvPr/>
        </p:nvSpPr>
        <p:spPr>
          <a:xfrm>
            <a:off x="2975" y="4138550"/>
            <a:ext cx="6427200" cy="49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696969"/>
                </a:solidFill>
                <a:latin typeface="Open Sans"/>
                <a:ea typeface="Open Sans"/>
                <a:cs typeface="Open Sans"/>
                <a:sym typeface="Open Sans"/>
              </a:rPr>
              <a:t>Mishra, Umakant</a:t>
            </a:r>
            <a:r>
              <a:rPr lang="en" sz="1000">
                <a:solidFill>
                  <a:srgbClr val="696969"/>
                </a:solidFill>
                <a:latin typeface="Open Sans"/>
                <a:ea typeface="Open Sans"/>
                <a:cs typeface="Open Sans"/>
                <a:sym typeface="Open Sans"/>
              </a:rPr>
              <a:t>, </a:t>
            </a:r>
            <a:r>
              <a:rPr b="1" lang="en" sz="1000">
                <a:solidFill>
                  <a:srgbClr val="696969"/>
                </a:solidFill>
                <a:latin typeface="Open Sans"/>
                <a:ea typeface="Open Sans"/>
                <a:cs typeface="Open Sans"/>
                <a:sym typeface="Open Sans"/>
              </a:rPr>
              <a:t>Sagar Gautam</a:t>
            </a:r>
            <a:r>
              <a:rPr lang="en" sz="1000">
                <a:solidFill>
                  <a:srgbClr val="696969"/>
                </a:solidFill>
                <a:latin typeface="Open Sans"/>
                <a:ea typeface="Open Sans"/>
                <a:cs typeface="Open Sans"/>
                <a:sym typeface="Open Sans"/>
              </a:rPr>
              <a:t>, </a:t>
            </a:r>
            <a:r>
              <a:rPr b="1" lang="en" sz="1000">
                <a:solidFill>
                  <a:srgbClr val="696969"/>
                </a:solidFill>
                <a:latin typeface="Open Sans"/>
                <a:ea typeface="Open Sans"/>
                <a:cs typeface="Open Sans"/>
                <a:sym typeface="Open Sans"/>
              </a:rPr>
              <a:t>William J. Riley</a:t>
            </a:r>
            <a:r>
              <a:rPr lang="en" sz="1000">
                <a:solidFill>
                  <a:srgbClr val="696969"/>
                </a:solidFill>
                <a:latin typeface="Open Sans"/>
                <a:ea typeface="Open Sans"/>
                <a:cs typeface="Open Sans"/>
                <a:sym typeface="Open Sans"/>
              </a:rPr>
              <a:t>, and </a:t>
            </a:r>
            <a:r>
              <a:rPr b="1" lang="en" sz="1000">
                <a:solidFill>
                  <a:srgbClr val="696969"/>
                </a:solidFill>
                <a:latin typeface="Open Sans"/>
                <a:ea typeface="Open Sans"/>
                <a:cs typeface="Open Sans"/>
                <a:sym typeface="Open Sans"/>
              </a:rPr>
              <a:t>Forrest M. Hoffman</a:t>
            </a:r>
            <a:r>
              <a:rPr lang="en" sz="1000">
                <a:solidFill>
                  <a:srgbClr val="696969"/>
                </a:solidFill>
                <a:latin typeface="Open Sans"/>
                <a:ea typeface="Open Sans"/>
                <a:cs typeface="Open Sans"/>
                <a:sym typeface="Open Sans"/>
              </a:rPr>
              <a:t> (2020), Ensemble Machine Learning Approach Improves Predicted Spatial Variation of Surface Soil Organic Carbon Stocks in Data-Limited Northern Circumpolar Region, </a:t>
            </a:r>
            <a:r>
              <a:rPr i="1" lang="en" sz="1000">
                <a:solidFill>
                  <a:srgbClr val="696969"/>
                </a:solidFill>
                <a:latin typeface="Open Sans"/>
                <a:ea typeface="Open Sans"/>
                <a:cs typeface="Open Sans"/>
                <a:sym typeface="Open Sans"/>
              </a:rPr>
              <a:t>Front. Big Data</a:t>
            </a:r>
            <a:r>
              <a:rPr lang="en" sz="1000">
                <a:solidFill>
                  <a:srgbClr val="696969"/>
                </a:solidFill>
                <a:latin typeface="Open Sans"/>
                <a:ea typeface="Open Sans"/>
                <a:cs typeface="Open Sans"/>
                <a:sym typeface="Open Sans"/>
              </a:rPr>
              <a:t>, 3:40, doi:</a:t>
            </a:r>
            <a:r>
              <a:rPr lang="en" sz="1000" u="sng">
                <a:solidFill>
                  <a:srgbClr val="0000FF"/>
                </a:solidFill>
                <a:latin typeface="Open Sans"/>
                <a:ea typeface="Open Sans"/>
                <a:cs typeface="Open Sans"/>
                <a:sym typeface="Open Sans"/>
                <a:hlinkClick r:id="rId3">
                  <a:extLst>
                    <a:ext uri="{A12FA001-AC4F-418D-AE19-62706E023703}">
                      <ahyp:hlinkClr val="tx"/>
                    </a:ext>
                  </a:extLst>
                </a:hlinkClick>
              </a:rPr>
              <a:t>10.3389/fdata.2020.528441</a:t>
            </a:r>
            <a:r>
              <a:rPr lang="en" sz="1000">
                <a:solidFill>
                  <a:srgbClr val="696969"/>
                </a:solidFill>
                <a:latin typeface="Open Sans"/>
                <a:ea typeface="Open Sans"/>
                <a:cs typeface="Open Sans"/>
                <a:sym typeface="Open Sans"/>
              </a:rPr>
              <a:t>.</a:t>
            </a:r>
            <a:endParaRPr sz="1000">
              <a:solidFill>
                <a:srgbClr val="696969"/>
              </a:solidFill>
              <a:latin typeface="Open Sans"/>
              <a:ea typeface="Open Sans"/>
              <a:cs typeface="Open Sans"/>
              <a:sym typeface="Open Sans"/>
            </a:endParaRPr>
          </a:p>
        </p:txBody>
      </p:sp>
      <p:pic>
        <p:nvPicPr>
          <p:cNvPr id="107" name="Google Shape;107;p14"/>
          <p:cNvPicPr preferRelativeResize="0"/>
          <p:nvPr/>
        </p:nvPicPr>
        <p:blipFill rotWithShape="1">
          <a:blip r:embed="rId4">
            <a:alphaModFix/>
          </a:blip>
          <a:srcRect b="0" l="0" r="0" t="0"/>
          <a:stretch/>
        </p:blipFill>
        <p:spPr>
          <a:xfrm>
            <a:off x="6038309" y="520270"/>
            <a:ext cx="3088220" cy="1188720"/>
          </a:xfrm>
          <a:prstGeom prst="rect">
            <a:avLst/>
          </a:prstGeom>
          <a:noFill/>
          <a:ln>
            <a:noFill/>
          </a:ln>
        </p:spPr>
      </p:pic>
      <p:sp>
        <p:nvSpPr>
          <p:cNvPr id="108" name="Google Shape;108;p14"/>
          <p:cNvSpPr txBox="1"/>
          <p:nvPr/>
        </p:nvSpPr>
        <p:spPr>
          <a:xfrm>
            <a:off x="6430075" y="4165500"/>
            <a:ext cx="2717400" cy="466500"/>
          </a:xfrm>
          <a:prstGeom prst="rect">
            <a:avLst/>
          </a:prstGeom>
          <a:noFill/>
          <a:ln>
            <a:noFill/>
          </a:ln>
        </p:spPr>
        <p:txBody>
          <a:bodyPr anchorCtr="0" anchor="ctr" bIns="91425" lIns="27425" spcFirstLastPara="1" rIns="27425" wrap="square" tIns="91425">
            <a:noAutofit/>
          </a:bodyPr>
          <a:lstStyle/>
          <a:p>
            <a:pPr indent="0" lvl="0" marL="0" rtl="0" algn="l">
              <a:spcBef>
                <a:spcPts val="0"/>
              </a:spcBef>
              <a:spcAft>
                <a:spcPts val="0"/>
              </a:spcAft>
              <a:buNone/>
            </a:pPr>
            <a:r>
              <a:rPr b="1" lang="en" sz="1000">
                <a:solidFill>
                  <a:srgbClr val="0B74AC"/>
                </a:solidFill>
                <a:latin typeface="Open Sans"/>
                <a:ea typeface="Open Sans"/>
                <a:cs typeface="Open Sans"/>
                <a:sym typeface="Open Sans"/>
              </a:rPr>
              <a:t>Figure 2:</a:t>
            </a:r>
            <a:r>
              <a:rPr lang="en" sz="1000">
                <a:solidFill>
                  <a:srgbClr val="0B74AC"/>
                </a:solidFill>
                <a:latin typeface="Open Sans"/>
                <a:ea typeface="Open Sans"/>
                <a:cs typeface="Open Sans"/>
                <a:sym typeface="Open Sans"/>
              </a:rPr>
              <a:t> </a:t>
            </a:r>
            <a:r>
              <a:rPr lang="en" sz="1000">
                <a:solidFill>
                  <a:srgbClr val="0B74AC"/>
                </a:solidFill>
                <a:latin typeface="Open Sans"/>
                <a:ea typeface="Open Sans"/>
                <a:cs typeface="Open Sans"/>
                <a:sym typeface="Open Sans"/>
              </a:rPr>
              <a:t>Uncertainties in surface SOC stocks in the northern circumpolar permafrost region.</a:t>
            </a:r>
            <a:endParaRPr sz="1000">
              <a:solidFill>
                <a:srgbClr val="0B74AC"/>
              </a:solidFill>
              <a:latin typeface="Open Sans"/>
              <a:ea typeface="Open Sans"/>
              <a:cs typeface="Open Sans"/>
              <a:sym typeface="Open Sans"/>
            </a:endParaRPr>
          </a:p>
        </p:txBody>
      </p:sp>
      <p:sp>
        <p:nvSpPr>
          <p:cNvPr id="109" name="Google Shape;109;p14"/>
          <p:cNvSpPr txBox="1"/>
          <p:nvPr/>
        </p:nvSpPr>
        <p:spPr>
          <a:xfrm>
            <a:off x="6027813" y="1709000"/>
            <a:ext cx="3109200" cy="351600"/>
          </a:xfrm>
          <a:prstGeom prst="rect">
            <a:avLst/>
          </a:prstGeom>
          <a:noFill/>
          <a:ln>
            <a:noFill/>
          </a:ln>
        </p:spPr>
        <p:txBody>
          <a:bodyPr anchorCtr="0" anchor="ctr" bIns="91425" lIns="27425" spcFirstLastPara="1" rIns="27425" wrap="square" tIns="91425">
            <a:noAutofit/>
          </a:bodyPr>
          <a:lstStyle/>
          <a:p>
            <a:pPr indent="0" lvl="0" marL="0" rtl="0" algn="l">
              <a:spcBef>
                <a:spcPts val="0"/>
              </a:spcBef>
              <a:spcAft>
                <a:spcPts val="0"/>
              </a:spcAft>
              <a:buNone/>
            </a:pPr>
            <a:r>
              <a:rPr b="1" lang="en" sz="1000">
                <a:solidFill>
                  <a:srgbClr val="0B74AC"/>
                </a:solidFill>
                <a:latin typeface="Open Sans"/>
                <a:ea typeface="Open Sans"/>
                <a:cs typeface="Open Sans"/>
                <a:sym typeface="Open Sans"/>
              </a:rPr>
              <a:t>Figure 1:</a:t>
            </a:r>
            <a:r>
              <a:rPr lang="en" sz="1000">
                <a:solidFill>
                  <a:srgbClr val="0B74AC"/>
                </a:solidFill>
                <a:latin typeface="Open Sans"/>
                <a:ea typeface="Open Sans"/>
                <a:cs typeface="Open Sans"/>
                <a:sym typeface="Open Sans"/>
              </a:rPr>
              <a:t> Prediction accuracy obtained from different machine learning approaches.</a:t>
            </a:r>
            <a:endParaRPr sz="1000">
              <a:solidFill>
                <a:srgbClr val="0B74AC"/>
              </a:solidFill>
              <a:latin typeface="Open Sans"/>
              <a:ea typeface="Open Sans"/>
              <a:cs typeface="Open Sans"/>
              <a:sym typeface="Open Sans"/>
            </a:endParaRPr>
          </a:p>
        </p:txBody>
      </p:sp>
      <p:pic>
        <p:nvPicPr>
          <p:cNvPr id="110" name="Google Shape;110;p14"/>
          <p:cNvPicPr preferRelativeResize="0"/>
          <p:nvPr/>
        </p:nvPicPr>
        <p:blipFill rotWithShape="1">
          <a:blip r:embed="rId5">
            <a:alphaModFix/>
          </a:blip>
          <a:srcRect b="0" l="0" r="0" t="0"/>
          <a:stretch/>
        </p:blipFill>
        <p:spPr>
          <a:xfrm>
            <a:off x="6430082" y="2153824"/>
            <a:ext cx="2691707" cy="20116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