
<file path=[Content_Types].xml><?xml version="1.0" encoding="utf-8"?>
<Types xmlns="http://schemas.openxmlformats.org/package/2006/content-types">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51"/>
    <p:restoredTop sz="93711"/>
  </p:normalViewPr>
  <p:slideViewPr>
    <p:cSldViewPr snapToGrid="0" snapToObjects="1">
      <p:cViewPr varScale="1">
        <p:scale>
          <a:sx n="37" d="100"/>
          <a:sy n="37" d="100"/>
        </p:scale>
        <p:origin x="516"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778000" y="2298700"/>
            <a:ext cx="20828000" cy="4648200"/>
          </a:xfrm>
          <a:prstGeom prst="rect">
            <a:avLst/>
          </a:prstGeom>
        </p:spPr>
        <p:txBody>
          <a:bodyPr anchor="b"/>
          <a:lstStyle/>
          <a:p>
            <a:r>
              <a:t>Title Text</a:t>
            </a:r>
          </a:p>
        </p:txBody>
      </p:sp>
      <p:sp>
        <p:nvSpPr>
          <p:cNvPr id="12" name="Body Level One…"/>
          <p:cNvSpPr txBox="1">
            <a:spLocks noGrp="1"/>
          </p:cNvSpPr>
          <p:nvPr>
            <p:ph type="body" sz="quarter" idx="1"/>
          </p:nvPr>
        </p:nvSpPr>
        <p:spPr>
          <a:xfrm>
            <a:off x="1778000" y="7073900"/>
            <a:ext cx="20828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13"/>
          </p:nvPr>
        </p:nvSpPr>
        <p:spPr>
          <a:xfrm>
            <a:off x="2387600" y="8953500"/>
            <a:ext cx="19621500" cy="585521"/>
          </a:xfrm>
          <a:prstGeom prst="rect">
            <a:avLst/>
          </a:prstGeom>
        </p:spPr>
        <p:txBody>
          <a:bodyPr anchor="t">
            <a:spAutoFit/>
          </a:bodyPr>
          <a:lstStyle>
            <a:lvl1pPr marL="0" indent="0" algn="ctr">
              <a:spcBef>
                <a:spcPts val="0"/>
              </a:spcBef>
              <a:buSzTx/>
              <a:buNone/>
              <a:defRPr sz="3200" i="1"/>
            </a:lvl1pPr>
          </a:lstStyle>
          <a:p>
            <a:r>
              <a:t>–Johnny Appleseed</a:t>
            </a:r>
          </a:p>
        </p:txBody>
      </p:sp>
      <p:sp>
        <p:nvSpPr>
          <p:cNvPr id="94" name="“Type a quote here.”"/>
          <p:cNvSpPr txBox="1">
            <a:spLocks noGrp="1"/>
          </p:cNvSpPr>
          <p:nvPr>
            <p:ph type="body" sz="quarter" idx="14"/>
          </p:nvPr>
        </p:nvSpPr>
        <p:spPr>
          <a:xfrm>
            <a:off x="2387600" y="6076950"/>
            <a:ext cx="19621500" cy="825500"/>
          </a:xfrm>
          <a:prstGeom prst="rect">
            <a:avLst/>
          </a:prstGeom>
        </p:spPr>
        <p:txBody>
          <a:bodyPr>
            <a:spAutoFit/>
          </a:bodyPr>
          <a:lstStyle>
            <a:lvl1pPr marL="0" indent="0" algn="ctr">
              <a:spcBef>
                <a:spcPts val="0"/>
              </a:spcBef>
              <a:buSzTx/>
              <a:buNone/>
              <a:defRPr sz="4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13"/>
          </p:nvPr>
        </p:nvSpPr>
        <p:spPr>
          <a:xfrm>
            <a:off x="0" y="0"/>
            <a:ext cx="24384000" cy="13716000"/>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13"/>
          </p:nvPr>
        </p:nvSpPr>
        <p:spPr>
          <a:xfrm>
            <a:off x="3125968" y="673100"/>
            <a:ext cx="18135601" cy="8737600"/>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635000" y="9512300"/>
            <a:ext cx="23114000" cy="2006600"/>
          </a:xfrm>
          <a:prstGeom prst="rect">
            <a:avLst/>
          </a:prstGeom>
        </p:spPr>
        <p:txBody>
          <a:bodyPr anchor="b"/>
          <a:lstStyle/>
          <a:p>
            <a:r>
              <a:t>Title Text</a:t>
            </a:r>
          </a:p>
        </p:txBody>
      </p:sp>
      <p:sp>
        <p:nvSpPr>
          <p:cNvPr id="22" name="Body Level One…"/>
          <p:cNvSpPr txBox="1">
            <a:spLocks noGrp="1"/>
          </p:cNvSpPr>
          <p:nvPr>
            <p:ph type="body" sz="quarter" idx="1"/>
          </p:nvPr>
        </p:nvSpPr>
        <p:spPr>
          <a:xfrm>
            <a:off x="635000" y="11442700"/>
            <a:ext cx="23114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1778000" y="4533900"/>
            <a:ext cx="20828000" cy="4648200"/>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sz="half" idx="13"/>
          </p:nvPr>
        </p:nvSpPr>
        <p:spPr>
          <a:xfrm>
            <a:off x="13165980" y="952500"/>
            <a:ext cx="9525001" cy="11468100"/>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1651000" y="952500"/>
            <a:ext cx="10223500" cy="5549900"/>
          </a:xfrm>
          <a:prstGeom prst="rect">
            <a:avLst/>
          </a:prstGeom>
        </p:spPr>
        <p:txBody>
          <a:bodyPr anchor="b"/>
          <a:lstStyle>
            <a:lvl1pPr>
              <a:defRPr sz="8400"/>
            </a:lvl1pPr>
          </a:lstStyle>
          <a:p>
            <a:r>
              <a:t>Title Text</a:t>
            </a:r>
          </a:p>
        </p:txBody>
      </p:sp>
      <p:sp>
        <p:nvSpPr>
          <p:cNvPr id="40" name="Body Level One…"/>
          <p:cNvSpPr txBox="1">
            <a:spLocks noGrp="1"/>
          </p:cNvSpPr>
          <p:nvPr>
            <p:ph type="body" sz="quarter" idx="1"/>
          </p:nvPr>
        </p:nvSpPr>
        <p:spPr>
          <a:xfrm>
            <a:off x="1651000" y="6527800"/>
            <a:ext cx="10223500" cy="57277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4800"/>
            </a:lvl1pPr>
            <a:lvl2pPr>
              <a:defRPr sz="4800"/>
            </a:lvl2pPr>
            <a:lvl3pPr>
              <a:defRPr sz="4800"/>
            </a:lvl3pPr>
            <a:lvl4pPr>
              <a:defRPr sz="4800"/>
            </a:lvl4pPr>
            <a:lvl5pPr>
              <a:defRPr sz="4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13"/>
          </p:nvPr>
        </p:nvSpPr>
        <p:spPr>
          <a:xfrm>
            <a:off x="13169900" y="3149600"/>
            <a:ext cx="9525000" cy="929640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1689100" y="3149600"/>
            <a:ext cx="10223500" cy="9296400"/>
          </a:xfrm>
          <a:prstGeom prst="rect">
            <a:avLst/>
          </a:prstGeom>
        </p:spPr>
        <p:txBody>
          <a:bodyPr/>
          <a:lstStyle>
            <a:lvl1pPr marL="558800" indent="-558800">
              <a:spcBef>
                <a:spcPts val="4500"/>
              </a:spcBef>
              <a:defRPr sz="3800"/>
            </a:lvl1pPr>
            <a:lvl2pPr marL="1117600" indent="-558800">
              <a:spcBef>
                <a:spcPts val="4500"/>
              </a:spcBef>
              <a:defRPr sz="3800"/>
            </a:lvl2pPr>
            <a:lvl3pPr marL="1676400" indent="-558800">
              <a:spcBef>
                <a:spcPts val="4500"/>
              </a:spcBef>
              <a:defRPr sz="3800"/>
            </a:lvl3pPr>
            <a:lvl4pPr marL="2235200" indent="-558800">
              <a:spcBef>
                <a:spcPts val="4500"/>
              </a:spcBef>
              <a:defRPr sz="3800"/>
            </a:lvl4pPr>
            <a:lvl5pPr marL="2794000" indent="-558800">
              <a:spcBef>
                <a:spcPts val="4500"/>
              </a:spcBef>
              <a:defRPr sz="38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1689100" y="1778000"/>
            <a:ext cx="21005800" cy="10160000"/>
          </a:xfrm>
          <a:prstGeom prst="rect">
            <a:avLst/>
          </a:prstGeom>
        </p:spPr>
        <p:txBody>
          <a:bodyPr/>
          <a:lstStyle>
            <a:lvl1pPr>
              <a:defRPr sz="4800"/>
            </a:lvl1pPr>
            <a:lvl2pPr>
              <a:defRPr sz="4800"/>
            </a:lvl2pPr>
            <a:lvl3pPr>
              <a:defRPr sz="4800"/>
            </a:lvl3pPr>
            <a:lvl4pPr>
              <a:defRPr sz="4800"/>
            </a:lvl4pPr>
            <a:lvl5pPr>
              <a:defRPr sz="4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13"/>
          </p:nvPr>
        </p:nvSpPr>
        <p:spPr>
          <a:xfrm>
            <a:off x="15760700" y="7048500"/>
            <a:ext cx="7404100" cy="5549900"/>
          </a:xfrm>
          <a:prstGeom prst="rect">
            <a:avLst/>
          </a:prstGeom>
        </p:spPr>
        <p:txBody>
          <a:bodyPr lIns="91439" tIns="45719" rIns="91439" bIns="45719" anchor="t">
            <a:noAutofit/>
          </a:bodyPr>
          <a:lstStyle/>
          <a:p>
            <a:endParaRPr/>
          </a:p>
        </p:txBody>
      </p:sp>
      <p:sp>
        <p:nvSpPr>
          <p:cNvPr id="84" name="Image"/>
          <p:cNvSpPr>
            <a:spLocks noGrp="1"/>
          </p:cNvSpPr>
          <p:nvPr>
            <p:ph type="pic" sz="quarter" idx="14"/>
          </p:nvPr>
        </p:nvSpPr>
        <p:spPr>
          <a:xfrm>
            <a:off x="15760700" y="1130300"/>
            <a:ext cx="7404100" cy="5549900"/>
          </a:xfrm>
          <a:prstGeom prst="rect">
            <a:avLst/>
          </a:prstGeom>
        </p:spPr>
        <p:txBody>
          <a:bodyPr lIns="91439" tIns="45719" rIns="91439" bIns="45719" anchor="t">
            <a:noAutofit/>
          </a:bodyPr>
          <a:lstStyle/>
          <a:p>
            <a:endParaRPr/>
          </a:p>
        </p:txBody>
      </p:sp>
      <p:sp>
        <p:nvSpPr>
          <p:cNvPr id="85" name="Image"/>
          <p:cNvSpPr>
            <a:spLocks noGrp="1"/>
          </p:cNvSpPr>
          <p:nvPr>
            <p:ph type="pic" idx="15"/>
          </p:nvPr>
        </p:nvSpPr>
        <p:spPr>
          <a:xfrm>
            <a:off x="1206500" y="1130300"/>
            <a:ext cx="14173200" cy="11468100"/>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1689100" y="355600"/>
            <a:ext cx="21005800" cy="2286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1689100" y="3149600"/>
            <a:ext cx="21005800" cy="9296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959031" y="13081000"/>
            <a:ext cx="453238" cy="461059"/>
          </a:xfrm>
          <a:prstGeom prst="rect">
            <a:avLst/>
          </a:prstGeom>
          <a:ln w="12700">
            <a:miter lim="400000"/>
          </a:ln>
        </p:spPr>
        <p:txBody>
          <a:bodyPr wrap="none" lIns="50800" tIns="50800" rIns="50800" bIns="50800">
            <a:spAutoFit/>
          </a:bodyPr>
          <a:lstStyle>
            <a:lvl1pPr>
              <a:defRPr sz="24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1pPr>
      <a:lvl2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2pPr>
      <a:lvl3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3pPr>
      <a:lvl4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4pPr>
      <a:lvl5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5pPr>
      <a:lvl6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6pPr>
      <a:lvl7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7pPr>
      <a:lvl8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8pPr>
      <a:lvl9pPr marL="0" marR="0" indent="0" algn="ctr" defTabSz="825500"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n-lt"/>
          <a:ea typeface="+mn-ea"/>
          <a:cs typeface="+mn-cs"/>
          <a:sym typeface="Helvetica Neue Medium"/>
        </a:defRPr>
      </a:lvl9pPr>
    </p:titleStyle>
    <p:bodyStyle>
      <a:lvl1pPr marL="63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1pPr>
      <a:lvl2pPr marL="127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ln>
            <a:noFill/>
          </a:ln>
          <a:solidFill>
            <a:srgbClr val="000000"/>
          </a:solidFill>
          <a:uFillTx/>
          <a:latin typeface="Helvetica Neue"/>
          <a:ea typeface="Helvetica Neue"/>
          <a:cs typeface="Helvetica Neue"/>
          <a:sym typeface="Helvetica Neue"/>
        </a:defRPr>
      </a:lvl9pPr>
    </p:bodyStyle>
    <p:otherStyle>
      <a:lvl1pPr marL="0" marR="0" indent="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1pPr>
      <a:lvl2pPr marL="0" marR="0" indent="2286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2pPr>
      <a:lvl3pPr marL="0" marR="0" indent="4572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3pPr>
      <a:lvl4pPr marL="0" marR="0" indent="6858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4pPr>
      <a:lvl5pPr marL="0" marR="0" indent="9144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5pPr>
      <a:lvl6pPr marL="0" marR="0" indent="11430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6pPr>
      <a:lvl7pPr marL="0" marR="0" indent="13716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7pPr>
      <a:lvl8pPr marL="0" marR="0" indent="16002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8pPr>
      <a:lvl9pPr marL="0" marR="0" indent="1828800" algn="ctr" defTabSz="82550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hyperlink" Target="https://doi.org/10.1175/JCLI-D-18-0842.1"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Sensitivities of the hydrologic cycle to model physics, grid resolution, and ocean type in the aquaplanet Community Atmosphere Model"/>
          <p:cNvSpPr txBox="1"/>
          <p:nvPr/>
        </p:nvSpPr>
        <p:spPr>
          <a:xfrm>
            <a:off x="3345676" y="98093"/>
            <a:ext cx="17692648" cy="7181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defTabSz="584200">
              <a:defRPr sz="4000" b="0"/>
            </a:lvl1pPr>
          </a:lstStyle>
          <a:p>
            <a:r>
              <a:rPr lang="en-US" dirty="0"/>
              <a:t>Cloud Radiative Feedbacks and El Niño–Southern Oscillation</a:t>
            </a:r>
            <a:endParaRPr dirty="0"/>
          </a:p>
        </p:txBody>
      </p:sp>
      <p:sp>
        <p:nvSpPr>
          <p:cNvPr id="120" name="James J. Benedict, Brian Medeiros, Amy C. Clement, Angeline G. Pendergrass: JAMES, 10.1002/2016MS000891"/>
          <p:cNvSpPr txBox="1"/>
          <p:nvPr/>
        </p:nvSpPr>
        <p:spPr>
          <a:xfrm>
            <a:off x="5209076" y="1117774"/>
            <a:ext cx="13965848" cy="7181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defTabSz="584200">
              <a:defRPr sz="2000" b="0" i="1">
                <a:latin typeface="Helvetica Neue Thin"/>
                <a:ea typeface="Helvetica Neue Thin"/>
                <a:cs typeface="Helvetica Neue Thin"/>
                <a:sym typeface="Helvetica Neue Thin"/>
              </a:defRPr>
            </a:pPr>
            <a:r>
              <a:rPr lang="en-US" dirty="0"/>
              <a:t>Eleanor A. </a:t>
            </a:r>
            <a:r>
              <a:rPr lang="en-US" dirty="0" err="1"/>
              <a:t>Middlemas</a:t>
            </a:r>
            <a:r>
              <a:rPr lang="en-US" dirty="0"/>
              <a:t>, Amy C. Clement, Brian Medeiros, Ben Kirtman</a:t>
            </a:r>
            <a:br>
              <a:rPr lang="en-US" dirty="0"/>
            </a:br>
            <a:r>
              <a:rPr lang="en-US" dirty="0"/>
              <a:t>Journal of Climate, </a:t>
            </a:r>
            <a:r>
              <a:rPr lang="en-US" sz="2000" b="0" i="1" u="sng" dirty="0">
                <a:sym typeface="Helvetica Neue Thin"/>
                <a:hlinkClick r:id="rId2"/>
              </a:rPr>
              <a:t>https://doi.org/10.1175/JCLI-D-18-0842.1</a:t>
            </a:r>
            <a:endParaRPr dirty="0"/>
          </a:p>
        </p:txBody>
      </p:sp>
      <p:sp>
        <p:nvSpPr>
          <p:cNvPr id="121" name="Objective"/>
          <p:cNvSpPr txBox="1"/>
          <p:nvPr/>
        </p:nvSpPr>
        <p:spPr>
          <a:xfrm>
            <a:off x="367287" y="2416763"/>
            <a:ext cx="1492396" cy="4719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584200">
              <a:defRPr sz="2400">
                <a:solidFill>
                  <a:schemeClr val="accent1">
                    <a:hueOff val="114395"/>
                    <a:lumOff val="-24975"/>
                  </a:schemeClr>
                </a:solidFill>
              </a:defRPr>
            </a:lvl1pPr>
          </a:lstStyle>
          <a:p>
            <a:r>
              <a:rPr dirty="0"/>
              <a:t>Objective</a:t>
            </a:r>
          </a:p>
        </p:txBody>
      </p:sp>
      <p:sp>
        <p:nvSpPr>
          <p:cNvPr id="122" name="Explore CESM’s precipitation dependence on physics, resolution, and air-sea coupling."/>
          <p:cNvSpPr txBox="1"/>
          <p:nvPr/>
        </p:nvSpPr>
        <p:spPr>
          <a:xfrm>
            <a:off x="570203" y="3307353"/>
            <a:ext cx="7901444" cy="8412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lgn="l" defTabSz="457200">
              <a:defRPr sz="1800" b="0"/>
            </a:lvl1pPr>
          </a:lstStyle>
          <a:p>
            <a:r>
              <a:rPr lang="en-US" sz="2400" dirty="0"/>
              <a:t>Quantitatively evaluate the role of cloud radiative feedbacks on ENSO variability using coupled CESM1.2.</a:t>
            </a:r>
            <a:endParaRPr sz="2400" dirty="0"/>
          </a:p>
        </p:txBody>
      </p:sp>
      <p:sp>
        <p:nvSpPr>
          <p:cNvPr id="123" name="Approach"/>
          <p:cNvSpPr txBox="1"/>
          <p:nvPr/>
        </p:nvSpPr>
        <p:spPr>
          <a:xfrm>
            <a:off x="315249" y="4739418"/>
            <a:ext cx="1532471" cy="4719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584200">
              <a:defRPr sz="2400">
                <a:solidFill>
                  <a:schemeClr val="accent1">
                    <a:hueOff val="114395"/>
                    <a:lumOff val="-24975"/>
                  </a:schemeClr>
                </a:solidFill>
              </a:defRPr>
            </a:lvl1pPr>
          </a:lstStyle>
          <a:p>
            <a:r>
              <a:t>Approach</a:t>
            </a:r>
          </a:p>
        </p:txBody>
      </p:sp>
      <p:sp>
        <p:nvSpPr>
          <p:cNvPr id="124" name="Use the newly refined aquaplanet capabilities in development version of CESM2.…"/>
          <p:cNvSpPr txBox="1"/>
          <p:nvPr/>
        </p:nvSpPr>
        <p:spPr>
          <a:xfrm>
            <a:off x="532213" y="5248178"/>
            <a:ext cx="9353725" cy="30572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p>
            <a:pPr marL="228600" indent="-228600" algn="l" defTabSz="457200">
              <a:buSzPct val="100000"/>
              <a:buChar char="•"/>
              <a:defRPr sz="1800" b="0"/>
            </a:pPr>
            <a:r>
              <a:rPr lang="en-US" sz="2400" dirty="0"/>
              <a:t>Apply “cloud locking” in which the the cloud properties used for the radiative transfer calculation are from an external dataset. That decouples the cloud radiative effect from the predicted atmospheric state. </a:t>
            </a:r>
            <a:endParaRPr sz="2400" dirty="0"/>
          </a:p>
          <a:p>
            <a:pPr marL="228600" indent="-228600" algn="l" defTabSz="457200">
              <a:buSzPct val="100000"/>
              <a:buChar char="•"/>
              <a:defRPr sz="1800" b="0"/>
            </a:pPr>
            <a:r>
              <a:rPr lang="en-US" sz="2400" dirty="0"/>
              <a:t>Compare the locked experiments to control from the CESM Large Ensemble.</a:t>
            </a:r>
            <a:endParaRPr sz="2400" dirty="0"/>
          </a:p>
          <a:p>
            <a:pPr marL="228600" indent="-228600" algn="l" defTabSz="457200">
              <a:buSzPct val="100000"/>
              <a:buChar char="•"/>
              <a:defRPr sz="1800" b="0"/>
            </a:pPr>
            <a:r>
              <a:rPr lang="en-US" sz="2400" dirty="0"/>
              <a:t>Compare the results with diagnostics of cloud radiative feedback in the CMIP5 </a:t>
            </a:r>
            <a:r>
              <a:rPr lang="en-US" sz="2400" dirty="0" err="1"/>
              <a:t>multimodel</a:t>
            </a:r>
            <a:r>
              <a:rPr lang="en-US" sz="2400" dirty="0"/>
              <a:t> ensemble.</a:t>
            </a:r>
            <a:endParaRPr sz="2400" dirty="0"/>
          </a:p>
        </p:txBody>
      </p:sp>
      <p:sp>
        <p:nvSpPr>
          <p:cNvPr id="125" name="Impact"/>
          <p:cNvSpPr txBox="1"/>
          <p:nvPr/>
        </p:nvSpPr>
        <p:spPr>
          <a:xfrm>
            <a:off x="315249" y="8550094"/>
            <a:ext cx="1122102" cy="4719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defTabSz="584200">
              <a:defRPr sz="2400">
                <a:solidFill>
                  <a:schemeClr val="accent1">
                    <a:hueOff val="114395"/>
                    <a:lumOff val="-24975"/>
                  </a:schemeClr>
                </a:solidFill>
              </a:defRPr>
            </a:lvl1pPr>
          </a:lstStyle>
          <a:p>
            <a:r>
              <a:rPr dirty="0"/>
              <a:t>Impact</a:t>
            </a:r>
          </a:p>
        </p:txBody>
      </p:sp>
      <p:sp>
        <p:nvSpPr>
          <p:cNvPr id="126" name="These results show that the sensitivity to resolution can be as large as that to physics. That sensitivity to resolution, however, is itself dependent on physics!"/>
          <p:cNvSpPr txBox="1"/>
          <p:nvPr/>
        </p:nvSpPr>
        <p:spPr>
          <a:xfrm>
            <a:off x="570203" y="9058689"/>
            <a:ext cx="9353726" cy="424731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p>
            <a:pPr marL="228600" indent="-228600" algn="l" defTabSz="584200">
              <a:spcBef>
                <a:spcPts val="3200"/>
              </a:spcBef>
              <a:buSzPct val="100000"/>
              <a:buChar char="•"/>
              <a:defRPr sz="1800" b="0"/>
            </a:pPr>
            <a:r>
              <a:rPr lang="en-US" sz="2400" dirty="0"/>
              <a:t>CESM1.2 has cloud feedbacks that act to damp ENSO events</a:t>
            </a:r>
            <a:r>
              <a:rPr sz="2400" dirty="0"/>
              <a:t>.</a:t>
            </a:r>
          </a:p>
          <a:p>
            <a:pPr marL="228600" indent="-228600" algn="l" defTabSz="584200">
              <a:spcBef>
                <a:spcPts val="3200"/>
              </a:spcBef>
              <a:buSzPct val="100000"/>
              <a:buChar char="•"/>
              <a:defRPr sz="1800" b="0"/>
            </a:pPr>
            <a:r>
              <a:rPr lang="en-US" sz="2400" dirty="0"/>
              <a:t>Cloud feedbacks in CESM impact SST anomalies through local shortwave feedbacks, alter the wind-evaporation-SST feedback in the southeast Pacific, and alter the strength of tropical winds that impact ENSO periodicity through </a:t>
            </a:r>
            <a:r>
              <a:rPr lang="en-US" sz="2400" dirty="0" err="1"/>
              <a:t>Rossby</a:t>
            </a:r>
            <a:r>
              <a:rPr lang="en-US" sz="2400" dirty="0"/>
              <a:t> waves.</a:t>
            </a:r>
          </a:p>
          <a:p>
            <a:pPr marL="228600" indent="-228600" algn="l" defTabSz="584200">
              <a:spcBef>
                <a:spcPts val="3200"/>
              </a:spcBef>
              <a:buSzPct val="100000"/>
              <a:buChar char="•"/>
              <a:defRPr sz="1800" b="0"/>
            </a:pPr>
            <a:r>
              <a:rPr lang="en-US" sz="2400" dirty="0"/>
              <a:t>These results are model dependent, and are very different from similar experiments with a different model. This indicates that the role of cloud feedbacks on ENSO are not well understood and vary across climate models</a:t>
            </a:r>
            <a:r>
              <a:rPr sz="2400" dirty="0"/>
              <a:t>. </a:t>
            </a:r>
          </a:p>
        </p:txBody>
      </p:sp>
      <p:sp>
        <p:nvSpPr>
          <p:cNvPr id="127" name="Time mean zonal mean precipitation and (right column) their differences for subsets of the aquaplanet simulation suite that highlight sensitivities of the choice of model (a, b) ocean type, (c, d) physics, and (e, f) horizontal grid resolution."/>
          <p:cNvSpPr txBox="1"/>
          <p:nvPr/>
        </p:nvSpPr>
        <p:spPr>
          <a:xfrm>
            <a:off x="14653160" y="12519032"/>
            <a:ext cx="6455515" cy="8412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defTabSz="457200">
              <a:defRPr sz="1200" b="0">
                <a:solidFill>
                  <a:srgbClr val="027001"/>
                </a:solidFill>
                <a:latin typeface="Helvetica"/>
                <a:ea typeface="Helvetica"/>
                <a:cs typeface="Helvetica"/>
                <a:sym typeface="Helvetica"/>
              </a:defRPr>
            </a:lvl1pPr>
          </a:lstStyle>
          <a:p>
            <a:r>
              <a:rPr lang="en-US" dirty="0"/>
              <a:t>Power spectra and (bottom) time series of Niño-3.4 index from the control (gray and blue) and cloud-locked (red) simulation. Gray lines are the power spectra of five 350-yr swaths of the Niño-3.4 index from the control simulation. The blue line on power spectra is the average across swaths.</a:t>
            </a:r>
            <a:endParaRPr dirty="0"/>
          </a:p>
        </p:txBody>
      </p:sp>
      <p:pic>
        <p:nvPicPr>
          <p:cNvPr id="2" name="Picture 1">
            <a:extLst>
              <a:ext uri="{FF2B5EF4-FFF2-40B4-BE49-F238E27FC236}">
                <a16:creationId xmlns:a16="http://schemas.microsoft.com/office/drawing/2014/main" id="{94117D86-E298-7446-A2A2-179B0F02197E}"/>
              </a:ext>
            </a:extLst>
          </p:cNvPr>
          <p:cNvPicPr>
            <a:picLocks noChangeAspect="1"/>
          </p:cNvPicPr>
          <p:nvPr/>
        </p:nvPicPr>
        <p:blipFill>
          <a:blip r:embed="rId3"/>
          <a:stretch>
            <a:fillRect/>
          </a:stretch>
        </p:blipFill>
        <p:spPr>
          <a:xfrm>
            <a:off x="13265426" y="2284540"/>
            <a:ext cx="8560904" cy="9862793"/>
          </a:xfrm>
          <a:prstGeom prst="rect">
            <a:avLst/>
          </a:prstGeom>
        </p:spPr>
      </p:pic>
    </p:spTree>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910</TotalTime>
  <Words>244</Words>
  <Application>Microsoft Office PowerPoint</Application>
  <PresentationFormat>Custom</PresentationFormat>
  <Paragraphs>13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Helvetica</vt:lpstr>
      <vt:lpstr>Helvetica Neue</vt:lpstr>
      <vt:lpstr>Helvetica Neue Light</vt:lpstr>
      <vt:lpstr>Helvetica Neue Medium</vt:lpstr>
      <vt:lpstr>Helvetica Neue Thin</vt:lpstr>
      <vt:lpstr>White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Shearer</dc:creator>
  <cp:lastModifiedBy>Stephanie Shearer</cp:lastModifiedBy>
  <cp:revision>4</cp:revision>
  <dcterms:modified xsi:type="dcterms:W3CDTF">2019-07-03T17:56:16Z</dcterms:modified>
</cp:coreProperties>
</file>