
<file path=[Content_Types].xml><?xml version="1.0" encoding="utf-8"?>
<Types xmlns="http://schemas.openxmlformats.org/package/2006/content-types">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51"/>
    <p:restoredTop sz="93711"/>
  </p:normalViewPr>
  <p:slideViewPr>
    <p:cSldViewPr snapToGrid="0" snapToObjects="1">
      <p:cViewPr varScale="1">
        <p:scale>
          <a:sx n="37" d="100"/>
          <a:sy n="37" d="100"/>
        </p:scale>
        <p:origin x="51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14"/>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13165980" y="952500"/>
            <a:ext cx="9525001" cy="114681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13169900" y="3149600"/>
            <a:ext cx="95250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15760700" y="7048500"/>
            <a:ext cx="7404100" cy="5549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15760700" y="1130300"/>
            <a:ext cx="7404100" cy="5549900"/>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1206500" y="1130300"/>
            <a:ext cx="1417320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hyperlink" Target="https://doi.org/10.1175/JCLI-D-18-0842.1"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3345676" y="98093"/>
            <a:ext cx="17692648"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defRPr sz="4000" b="0"/>
            </a:lvl1pPr>
          </a:lstStyle>
          <a:p>
            <a:r>
              <a:rPr lang="en-US" dirty="0"/>
              <a:t>Cloud Radiative Feedbacks and El Niño–Southern Oscillation</a:t>
            </a:r>
            <a:endParaRPr dirty="0"/>
          </a:p>
        </p:txBody>
      </p:sp>
      <p:sp>
        <p:nvSpPr>
          <p:cNvPr id="120" name="James J. Benedict, Brian Medeiros, Amy C. Clement, Angeline G. Pendergrass: JAMES, 10.1002/2016MS000891"/>
          <p:cNvSpPr txBox="1"/>
          <p:nvPr/>
        </p:nvSpPr>
        <p:spPr>
          <a:xfrm>
            <a:off x="5209076" y="1117774"/>
            <a:ext cx="13965848"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584200">
              <a:defRPr sz="2000" b="0" i="1">
                <a:latin typeface="Helvetica Neue Thin"/>
                <a:ea typeface="Helvetica Neue Thin"/>
                <a:cs typeface="Helvetica Neue Thin"/>
                <a:sym typeface="Helvetica Neue Thin"/>
              </a:defRPr>
            </a:pPr>
            <a:r>
              <a:rPr lang="en-US" dirty="0"/>
              <a:t>Eleanor A. </a:t>
            </a:r>
            <a:r>
              <a:rPr lang="en-US" dirty="0" err="1"/>
              <a:t>Middlemas</a:t>
            </a:r>
            <a:r>
              <a:rPr lang="en-US" dirty="0"/>
              <a:t>, Amy C. Clement, Brian Medeiros, Ben Kirtman</a:t>
            </a:r>
            <a:br>
              <a:rPr lang="en-US" dirty="0"/>
            </a:br>
            <a:r>
              <a:rPr lang="en-US" dirty="0"/>
              <a:t>Journal of Climate, </a:t>
            </a:r>
            <a:r>
              <a:rPr lang="en-US" sz="2000" b="0" i="1" u="sng" dirty="0">
                <a:sym typeface="Helvetica Neue Thin"/>
                <a:hlinkClick r:id="rId2"/>
              </a:rPr>
              <a:t>https://doi.org/10.1175/JCLI-D-18-0842.1</a:t>
            </a:r>
            <a:endParaRPr dirty="0"/>
          </a:p>
        </p:txBody>
      </p:sp>
      <p:sp>
        <p:nvSpPr>
          <p:cNvPr id="121" name="Objective"/>
          <p:cNvSpPr txBox="1"/>
          <p:nvPr/>
        </p:nvSpPr>
        <p:spPr>
          <a:xfrm>
            <a:off x="367287" y="2416763"/>
            <a:ext cx="1492396"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Objective</a:t>
            </a:r>
          </a:p>
        </p:txBody>
      </p:sp>
      <p:sp>
        <p:nvSpPr>
          <p:cNvPr id="122" name="Explore CESM’s precipitation dependence on physics, resolution, and air-sea coupling."/>
          <p:cNvSpPr txBox="1"/>
          <p:nvPr/>
        </p:nvSpPr>
        <p:spPr>
          <a:xfrm>
            <a:off x="570203" y="3307353"/>
            <a:ext cx="7901444" cy="8412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defTabSz="457200">
              <a:defRPr sz="1800" b="0"/>
            </a:lvl1pPr>
          </a:lstStyle>
          <a:p>
            <a:r>
              <a:rPr lang="en-US" sz="2400" dirty="0"/>
              <a:t>Quantitatively evaluate the role of cloud radiative feedbacks on ENSO variability using coupled CESM1.2.</a:t>
            </a:r>
            <a:endParaRPr sz="2400" dirty="0"/>
          </a:p>
        </p:txBody>
      </p:sp>
      <p:sp>
        <p:nvSpPr>
          <p:cNvPr id="123" name="Approach"/>
          <p:cNvSpPr txBox="1"/>
          <p:nvPr/>
        </p:nvSpPr>
        <p:spPr>
          <a:xfrm>
            <a:off x="315249" y="4739418"/>
            <a:ext cx="1532471"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Approach</a:t>
            </a:r>
          </a:p>
        </p:txBody>
      </p:sp>
      <p:sp>
        <p:nvSpPr>
          <p:cNvPr id="124" name="Use the newly refined aquaplanet capabilities in development version of CESM2.…"/>
          <p:cNvSpPr txBox="1"/>
          <p:nvPr/>
        </p:nvSpPr>
        <p:spPr>
          <a:xfrm>
            <a:off x="532213" y="5248178"/>
            <a:ext cx="9353725" cy="30572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228600" indent="-228600" algn="l" defTabSz="457200">
              <a:buSzPct val="100000"/>
              <a:buChar char="•"/>
              <a:defRPr sz="1800" b="0"/>
            </a:pPr>
            <a:r>
              <a:rPr lang="en-US" sz="2400" dirty="0"/>
              <a:t>Apply “cloud locking” in which the the cloud properties used for the radiative transfer calculation are from an external dataset. That decouples the cloud radiative effect from the predicted atmospheric state. </a:t>
            </a:r>
            <a:endParaRPr sz="2400" dirty="0"/>
          </a:p>
          <a:p>
            <a:pPr marL="228600" indent="-228600" algn="l" defTabSz="457200">
              <a:buSzPct val="100000"/>
              <a:buChar char="•"/>
              <a:defRPr sz="1800" b="0"/>
            </a:pPr>
            <a:r>
              <a:rPr lang="en-US" sz="2400" dirty="0"/>
              <a:t>Compare the locked experiments to control from the CESM Large Ensemble.</a:t>
            </a:r>
            <a:endParaRPr sz="2400" dirty="0"/>
          </a:p>
          <a:p>
            <a:pPr marL="228600" indent="-228600" algn="l" defTabSz="457200">
              <a:buSzPct val="100000"/>
              <a:buChar char="•"/>
              <a:defRPr sz="1800" b="0"/>
            </a:pPr>
            <a:r>
              <a:rPr lang="en-US" sz="2400" dirty="0"/>
              <a:t>Compare the results with diagnostics of cloud radiative feedback in the CMIP5 </a:t>
            </a:r>
            <a:r>
              <a:rPr lang="en-US" sz="2400" dirty="0" err="1"/>
              <a:t>multimodel</a:t>
            </a:r>
            <a:r>
              <a:rPr lang="en-US" sz="2400" dirty="0"/>
              <a:t> ensemble.</a:t>
            </a:r>
            <a:endParaRPr sz="2400" dirty="0"/>
          </a:p>
        </p:txBody>
      </p:sp>
      <p:sp>
        <p:nvSpPr>
          <p:cNvPr id="125" name="Impact"/>
          <p:cNvSpPr txBox="1"/>
          <p:nvPr/>
        </p:nvSpPr>
        <p:spPr>
          <a:xfrm>
            <a:off x="315249" y="8550094"/>
            <a:ext cx="1122102"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Impact</a:t>
            </a:r>
          </a:p>
        </p:txBody>
      </p:sp>
      <p:sp>
        <p:nvSpPr>
          <p:cNvPr id="126" name="These results show that the sensitivity to resolution can be as large as that to physics. That sensitivity to resolution, however, is itself dependent on physics!"/>
          <p:cNvSpPr txBox="1"/>
          <p:nvPr/>
        </p:nvSpPr>
        <p:spPr>
          <a:xfrm>
            <a:off x="570203" y="9058689"/>
            <a:ext cx="9353726" cy="42473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228600" indent="-228600" algn="l" defTabSz="584200">
              <a:spcBef>
                <a:spcPts val="3200"/>
              </a:spcBef>
              <a:buSzPct val="100000"/>
              <a:buChar char="•"/>
              <a:defRPr sz="1800" b="0"/>
            </a:pPr>
            <a:r>
              <a:rPr lang="en-US" sz="2400" dirty="0"/>
              <a:t>CESM1.2 has cloud feedbacks that act to damp ENSO events</a:t>
            </a:r>
            <a:r>
              <a:rPr sz="2400" dirty="0"/>
              <a:t>.</a:t>
            </a:r>
          </a:p>
          <a:p>
            <a:pPr marL="228600" indent="-228600" algn="l" defTabSz="584200">
              <a:spcBef>
                <a:spcPts val="3200"/>
              </a:spcBef>
              <a:buSzPct val="100000"/>
              <a:buChar char="•"/>
              <a:defRPr sz="1800" b="0"/>
            </a:pPr>
            <a:r>
              <a:rPr lang="en-US" sz="2400" dirty="0"/>
              <a:t>Cloud feedbacks in CESM impact SST anomalies through local shortwave feedbacks, alter the wind-evaporation-SST feedback in the southeast Pacific, and alter the strength of tropical winds that impact ENSO periodicity through </a:t>
            </a:r>
            <a:r>
              <a:rPr lang="en-US" sz="2400" dirty="0" err="1"/>
              <a:t>Rossby</a:t>
            </a:r>
            <a:r>
              <a:rPr lang="en-US" sz="2400" dirty="0"/>
              <a:t> waves.</a:t>
            </a:r>
          </a:p>
          <a:p>
            <a:pPr marL="228600" indent="-228600" algn="l" defTabSz="584200">
              <a:spcBef>
                <a:spcPts val="3200"/>
              </a:spcBef>
              <a:buSzPct val="100000"/>
              <a:buChar char="•"/>
              <a:defRPr sz="1800" b="0"/>
            </a:pPr>
            <a:r>
              <a:rPr lang="en-US" sz="2400" dirty="0"/>
              <a:t>These results are model dependent, and are very different from similar experiments with a different model. This indicates that the role of cloud feedbacks on ENSO are not well understood and vary across climate models</a:t>
            </a:r>
            <a:r>
              <a:rPr sz="2400" dirty="0"/>
              <a:t>. </a:t>
            </a:r>
          </a:p>
        </p:txBody>
      </p:sp>
      <p:sp>
        <p:nvSpPr>
          <p:cNvPr id="127"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14653160" y="12519032"/>
            <a:ext cx="6455515" cy="8412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200" b="0">
                <a:solidFill>
                  <a:srgbClr val="027001"/>
                </a:solidFill>
                <a:latin typeface="Helvetica"/>
                <a:ea typeface="Helvetica"/>
                <a:cs typeface="Helvetica"/>
                <a:sym typeface="Helvetica"/>
              </a:defRPr>
            </a:lvl1pPr>
          </a:lstStyle>
          <a:p>
            <a:r>
              <a:rPr lang="en-US" dirty="0"/>
              <a:t>Power spectra and (bottom) time series of Niño-3.4 index from the control (gray and blue) and cloud-locked (red) simulation. Gray lines are the power spectra of five 350-yr swaths of the Niño-3.4 index from the control simulation. The blue line on power spectra is the average across swaths.</a:t>
            </a:r>
            <a:endParaRPr dirty="0"/>
          </a:p>
        </p:txBody>
      </p:sp>
      <p:pic>
        <p:nvPicPr>
          <p:cNvPr id="2" name="Picture 1">
            <a:extLst>
              <a:ext uri="{FF2B5EF4-FFF2-40B4-BE49-F238E27FC236}">
                <a16:creationId xmlns:a16="http://schemas.microsoft.com/office/drawing/2014/main" id="{94117D86-E298-7446-A2A2-179B0F02197E}"/>
              </a:ext>
            </a:extLst>
          </p:cNvPr>
          <p:cNvPicPr>
            <a:picLocks noChangeAspect="1"/>
          </p:cNvPicPr>
          <p:nvPr/>
        </p:nvPicPr>
        <p:blipFill>
          <a:blip r:embed="rId3"/>
          <a:stretch>
            <a:fillRect/>
          </a:stretch>
        </p:blipFill>
        <p:spPr>
          <a:xfrm>
            <a:off x="13265426" y="2284540"/>
            <a:ext cx="8560904" cy="9862793"/>
          </a:xfrm>
          <a:prstGeom prst="rect">
            <a:avLst/>
          </a:prstGeom>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910</TotalTime>
  <Words>244</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vt:lpstr>
      <vt:lpstr>Helvetica Neue</vt:lpstr>
      <vt:lpstr>Helvetica Neue Light</vt:lpstr>
      <vt:lpstr>Helvetica Neue Medium</vt:lpstr>
      <vt:lpstr>Helvetica Neue Thin</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4</cp:revision>
  <dcterms:modified xsi:type="dcterms:W3CDTF">2019-07-03T17:56:16Z</dcterms:modified>
</cp:coreProperties>
</file>