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
  </p:notesMasterIdLst>
  <p:sldIdLst>
    <p:sldId id="256" r:id="rId2"/>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2286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4572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6858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9144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11430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13716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16002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18288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714"/>
    <p:restoredTop sz="93676"/>
  </p:normalViewPr>
  <p:slideViewPr>
    <p:cSldViewPr snapToGrid="0" snapToObjects="1">
      <p:cViewPr varScale="1">
        <p:scale>
          <a:sx n="35" d="100"/>
          <a:sy n="35" d="100"/>
        </p:scale>
        <p:origin x="112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6" name="Shape 116"/>
          <p:cNvSpPr>
            <a:spLocks noGrp="1" noRot="1" noChangeAspect="1"/>
          </p:cNvSpPr>
          <p:nvPr>
            <p:ph type="sldImg"/>
          </p:nvPr>
        </p:nvSpPr>
        <p:spPr>
          <a:xfrm>
            <a:off x="1143000" y="685800"/>
            <a:ext cx="4572000" cy="3429000"/>
          </a:xfrm>
          <a:prstGeom prst="rect">
            <a:avLst/>
          </a:prstGeom>
        </p:spPr>
        <p:txBody>
          <a:bodyPr/>
          <a:lstStyle/>
          <a:p>
            <a:endParaRPr/>
          </a:p>
        </p:txBody>
      </p:sp>
      <p:sp>
        <p:nvSpPr>
          <p:cNvPr id="117" name="Shape 117"/>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1778000" y="2298700"/>
            <a:ext cx="20828000" cy="4648200"/>
          </a:xfrm>
          <a:prstGeom prst="rect">
            <a:avLst/>
          </a:prstGeom>
        </p:spPr>
        <p:txBody>
          <a:bodyPr anchor="b"/>
          <a:lstStyle/>
          <a:p>
            <a:r>
              <a:t>Title Text</a:t>
            </a:r>
          </a:p>
        </p:txBody>
      </p:sp>
      <p:sp>
        <p:nvSpPr>
          <p:cNvPr id="12" name="Body Level One…"/>
          <p:cNvSpPr txBox="1">
            <a:spLocks noGrp="1"/>
          </p:cNvSpPr>
          <p:nvPr>
            <p:ph type="body" sz="quarter" idx="1"/>
          </p:nvPr>
        </p:nvSpPr>
        <p:spPr>
          <a:xfrm>
            <a:off x="1778000" y="7073900"/>
            <a:ext cx="20828000" cy="1587500"/>
          </a:xfrm>
          <a:prstGeom prst="rect">
            <a:avLst/>
          </a:prstGeom>
        </p:spPr>
        <p:txBody>
          <a:bodyPr anchor="t"/>
          <a:lstStyle>
            <a:lvl1pPr marL="0" indent="0" algn="ctr">
              <a:spcBef>
                <a:spcPts val="0"/>
              </a:spcBef>
              <a:buSzTx/>
              <a:buNone/>
              <a:defRPr sz="5400"/>
            </a:lvl1pPr>
            <a:lvl2pPr marL="0" indent="0" algn="ctr">
              <a:spcBef>
                <a:spcPts val="0"/>
              </a:spcBef>
              <a:buSzTx/>
              <a:buNone/>
              <a:defRPr sz="5400"/>
            </a:lvl2pPr>
            <a:lvl3pPr marL="0" indent="0" algn="ctr">
              <a:spcBef>
                <a:spcPts val="0"/>
              </a:spcBef>
              <a:buSzTx/>
              <a:buNone/>
              <a:defRPr sz="5400"/>
            </a:lvl3pPr>
            <a:lvl4pPr marL="0" indent="0" algn="ctr">
              <a:spcBef>
                <a:spcPts val="0"/>
              </a:spcBef>
              <a:buSzTx/>
              <a:buNone/>
              <a:defRPr sz="5400"/>
            </a:lvl4pPr>
            <a:lvl5pPr marL="0" indent="0" algn="ctr">
              <a:spcBef>
                <a:spcPts val="0"/>
              </a:spcBef>
              <a:buSzTx/>
              <a:buNone/>
              <a:defRPr sz="5400"/>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13"/>
          </p:nvPr>
        </p:nvSpPr>
        <p:spPr>
          <a:xfrm>
            <a:off x="2387600" y="8953500"/>
            <a:ext cx="19621500" cy="585521"/>
          </a:xfrm>
          <a:prstGeom prst="rect">
            <a:avLst/>
          </a:prstGeom>
        </p:spPr>
        <p:txBody>
          <a:bodyPr anchor="t">
            <a:spAutoFit/>
          </a:bodyPr>
          <a:lstStyle>
            <a:lvl1pPr marL="0" indent="0" algn="ctr">
              <a:spcBef>
                <a:spcPts val="0"/>
              </a:spcBef>
              <a:buSzTx/>
              <a:buNone/>
              <a:defRPr sz="3200" i="1"/>
            </a:lvl1pPr>
          </a:lstStyle>
          <a:p>
            <a:r>
              <a:t>–Johnny Appleseed</a:t>
            </a:r>
          </a:p>
        </p:txBody>
      </p:sp>
      <p:sp>
        <p:nvSpPr>
          <p:cNvPr id="94" name="“Type a quote here.”"/>
          <p:cNvSpPr txBox="1">
            <a:spLocks noGrp="1"/>
          </p:cNvSpPr>
          <p:nvPr>
            <p:ph type="body" sz="quarter" idx="14"/>
          </p:nvPr>
        </p:nvSpPr>
        <p:spPr>
          <a:xfrm>
            <a:off x="2387600" y="6076950"/>
            <a:ext cx="19621500" cy="825500"/>
          </a:xfrm>
          <a:prstGeom prst="rect">
            <a:avLst/>
          </a:prstGeom>
        </p:spPr>
        <p:txBody>
          <a:bodyPr>
            <a:spAutoFit/>
          </a:bodyPr>
          <a:lstStyle>
            <a:lvl1pPr marL="0" indent="0" algn="ctr">
              <a:spcBef>
                <a:spcPts val="0"/>
              </a:spcBef>
              <a:buSzTx/>
              <a:buNone/>
              <a:defRPr sz="4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13"/>
          </p:nvPr>
        </p:nvSpPr>
        <p:spPr>
          <a:xfrm>
            <a:off x="0" y="0"/>
            <a:ext cx="24384000" cy="13716000"/>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13"/>
          </p:nvPr>
        </p:nvSpPr>
        <p:spPr>
          <a:xfrm>
            <a:off x="3125968" y="673100"/>
            <a:ext cx="18135601" cy="8737600"/>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635000" y="9512300"/>
            <a:ext cx="23114000" cy="2006600"/>
          </a:xfrm>
          <a:prstGeom prst="rect">
            <a:avLst/>
          </a:prstGeom>
        </p:spPr>
        <p:txBody>
          <a:bodyPr anchor="b"/>
          <a:lstStyle/>
          <a:p>
            <a:r>
              <a:t>Title Text</a:t>
            </a:r>
          </a:p>
        </p:txBody>
      </p:sp>
      <p:sp>
        <p:nvSpPr>
          <p:cNvPr id="22" name="Body Level One…"/>
          <p:cNvSpPr txBox="1">
            <a:spLocks noGrp="1"/>
          </p:cNvSpPr>
          <p:nvPr>
            <p:ph type="body" sz="quarter" idx="1"/>
          </p:nvPr>
        </p:nvSpPr>
        <p:spPr>
          <a:xfrm>
            <a:off x="635000" y="11442700"/>
            <a:ext cx="23114000" cy="1587500"/>
          </a:xfrm>
          <a:prstGeom prst="rect">
            <a:avLst/>
          </a:prstGeom>
        </p:spPr>
        <p:txBody>
          <a:bodyPr anchor="t"/>
          <a:lstStyle>
            <a:lvl1pPr marL="0" indent="0" algn="ctr">
              <a:spcBef>
                <a:spcPts val="0"/>
              </a:spcBef>
              <a:buSzTx/>
              <a:buNone/>
              <a:defRPr sz="5400"/>
            </a:lvl1pPr>
            <a:lvl2pPr marL="0" indent="0" algn="ctr">
              <a:spcBef>
                <a:spcPts val="0"/>
              </a:spcBef>
              <a:buSzTx/>
              <a:buNone/>
              <a:defRPr sz="5400"/>
            </a:lvl2pPr>
            <a:lvl3pPr marL="0" indent="0" algn="ctr">
              <a:spcBef>
                <a:spcPts val="0"/>
              </a:spcBef>
              <a:buSzTx/>
              <a:buNone/>
              <a:defRPr sz="5400"/>
            </a:lvl3pPr>
            <a:lvl4pPr marL="0" indent="0" algn="ctr">
              <a:spcBef>
                <a:spcPts val="0"/>
              </a:spcBef>
              <a:buSzTx/>
              <a:buNone/>
              <a:defRPr sz="5400"/>
            </a:lvl4pPr>
            <a:lvl5pPr marL="0" indent="0" algn="ctr">
              <a:spcBef>
                <a:spcPts val="0"/>
              </a:spcBef>
              <a:buSzTx/>
              <a:buNone/>
              <a:defRPr sz="5400"/>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1778000" y="4533900"/>
            <a:ext cx="20828000" cy="4648200"/>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sz="half" idx="13"/>
          </p:nvPr>
        </p:nvSpPr>
        <p:spPr>
          <a:xfrm>
            <a:off x="13165980" y="952500"/>
            <a:ext cx="9525001" cy="11468100"/>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1651000" y="952500"/>
            <a:ext cx="10223500" cy="5549900"/>
          </a:xfrm>
          <a:prstGeom prst="rect">
            <a:avLst/>
          </a:prstGeom>
        </p:spPr>
        <p:txBody>
          <a:bodyPr anchor="b"/>
          <a:lstStyle>
            <a:lvl1pPr>
              <a:defRPr sz="8400"/>
            </a:lvl1pPr>
          </a:lstStyle>
          <a:p>
            <a:r>
              <a:t>Title Text</a:t>
            </a:r>
          </a:p>
        </p:txBody>
      </p:sp>
      <p:sp>
        <p:nvSpPr>
          <p:cNvPr id="40" name="Body Level One…"/>
          <p:cNvSpPr txBox="1">
            <a:spLocks noGrp="1"/>
          </p:cNvSpPr>
          <p:nvPr>
            <p:ph type="body" sz="quarter" idx="1"/>
          </p:nvPr>
        </p:nvSpPr>
        <p:spPr>
          <a:xfrm>
            <a:off x="1651000" y="6527800"/>
            <a:ext cx="10223500" cy="5727700"/>
          </a:xfrm>
          <a:prstGeom prst="rect">
            <a:avLst/>
          </a:prstGeom>
        </p:spPr>
        <p:txBody>
          <a:bodyPr anchor="t"/>
          <a:lstStyle>
            <a:lvl1pPr marL="0" indent="0" algn="ctr">
              <a:spcBef>
                <a:spcPts val="0"/>
              </a:spcBef>
              <a:buSzTx/>
              <a:buNone/>
              <a:defRPr sz="5400"/>
            </a:lvl1pPr>
            <a:lvl2pPr marL="0" indent="0" algn="ctr">
              <a:spcBef>
                <a:spcPts val="0"/>
              </a:spcBef>
              <a:buSzTx/>
              <a:buNone/>
              <a:defRPr sz="5400"/>
            </a:lvl2pPr>
            <a:lvl3pPr marL="0" indent="0" algn="ctr">
              <a:spcBef>
                <a:spcPts val="0"/>
              </a:spcBef>
              <a:buSzTx/>
              <a:buNone/>
              <a:defRPr sz="5400"/>
            </a:lvl3pPr>
            <a:lvl4pPr marL="0" indent="0" algn="ctr">
              <a:spcBef>
                <a:spcPts val="0"/>
              </a:spcBef>
              <a:buSzTx/>
              <a:buNone/>
              <a:defRPr sz="5400"/>
            </a:lvl4pPr>
            <a:lvl5pPr marL="0" indent="0" algn="ctr">
              <a:spcBef>
                <a:spcPts val="0"/>
              </a:spcBef>
              <a:buSzTx/>
              <a:buNone/>
              <a:defRPr sz="5400"/>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4800"/>
            </a:lvl1pPr>
            <a:lvl2pPr>
              <a:defRPr sz="4800"/>
            </a:lvl2pPr>
            <a:lvl3pPr>
              <a:defRPr sz="4800"/>
            </a:lvl3pPr>
            <a:lvl4pPr>
              <a:defRPr sz="4800"/>
            </a:lvl4pPr>
            <a:lvl5pPr>
              <a:defRPr sz="4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13"/>
          </p:nvPr>
        </p:nvSpPr>
        <p:spPr>
          <a:xfrm>
            <a:off x="13169900" y="3149600"/>
            <a:ext cx="9525000" cy="929640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1689100" y="3149600"/>
            <a:ext cx="10223500" cy="9296400"/>
          </a:xfrm>
          <a:prstGeom prst="rect">
            <a:avLst/>
          </a:prstGeom>
        </p:spPr>
        <p:txBody>
          <a:bodyPr/>
          <a:lstStyle>
            <a:lvl1pPr marL="558800" indent="-558800">
              <a:spcBef>
                <a:spcPts val="4500"/>
              </a:spcBef>
              <a:defRPr sz="3800"/>
            </a:lvl1pPr>
            <a:lvl2pPr marL="1117600" indent="-558800">
              <a:spcBef>
                <a:spcPts val="4500"/>
              </a:spcBef>
              <a:defRPr sz="3800"/>
            </a:lvl2pPr>
            <a:lvl3pPr marL="1676400" indent="-558800">
              <a:spcBef>
                <a:spcPts val="4500"/>
              </a:spcBef>
              <a:defRPr sz="3800"/>
            </a:lvl3pPr>
            <a:lvl4pPr marL="2235200" indent="-558800">
              <a:spcBef>
                <a:spcPts val="4500"/>
              </a:spcBef>
              <a:defRPr sz="3800"/>
            </a:lvl4pPr>
            <a:lvl5pPr marL="2794000" indent="-558800">
              <a:spcBef>
                <a:spcPts val="4500"/>
              </a:spcBef>
              <a:defRPr sz="3800"/>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1689100" y="1778000"/>
            <a:ext cx="21005800" cy="10160000"/>
          </a:xfrm>
          <a:prstGeom prst="rect">
            <a:avLst/>
          </a:prstGeom>
        </p:spPr>
        <p:txBody>
          <a:bodyPr/>
          <a:lstStyle>
            <a:lvl1pPr>
              <a:defRPr sz="4800"/>
            </a:lvl1pPr>
            <a:lvl2pPr>
              <a:defRPr sz="4800"/>
            </a:lvl2pPr>
            <a:lvl3pPr>
              <a:defRPr sz="4800"/>
            </a:lvl3pPr>
            <a:lvl4pPr>
              <a:defRPr sz="4800"/>
            </a:lvl4pPr>
            <a:lvl5pPr>
              <a:defRPr sz="4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13"/>
          </p:nvPr>
        </p:nvSpPr>
        <p:spPr>
          <a:xfrm>
            <a:off x="15760700" y="7048500"/>
            <a:ext cx="7404100" cy="5549900"/>
          </a:xfrm>
          <a:prstGeom prst="rect">
            <a:avLst/>
          </a:prstGeom>
        </p:spPr>
        <p:txBody>
          <a:bodyPr lIns="91439" tIns="45719" rIns="91439" bIns="45719" anchor="t">
            <a:noAutofit/>
          </a:bodyPr>
          <a:lstStyle/>
          <a:p>
            <a:endParaRPr/>
          </a:p>
        </p:txBody>
      </p:sp>
      <p:sp>
        <p:nvSpPr>
          <p:cNvPr id="84" name="Image"/>
          <p:cNvSpPr>
            <a:spLocks noGrp="1"/>
          </p:cNvSpPr>
          <p:nvPr>
            <p:ph type="pic" sz="quarter" idx="14"/>
          </p:nvPr>
        </p:nvSpPr>
        <p:spPr>
          <a:xfrm>
            <a:off x="15760700" y="1130300"/>
            <a:ext cx="7404100" cy="5549900"/>
          </a:xfrm>
          <a:prstGeom prst="rect">
            <a:avLst/>
          </a:prstGeom>
        </p:spPr>
        <p:txBody>
          <a:bodyPr lIns="91439" tIns="45719" rIns="91439" bIns="45719" anchor="t">
            <a:noAutofit/>
          </a:bodyPr>
          <a:lstStyle/>
          <a:p>
            <a:endParaRPr/>
          </a:p>
        </p:txBody>
      </p:sp>
      <p:sp>
        <p:nvSpPr>
          <p:cNvPr id="85" name="Image"/>
          <p:cNvSpPr>
            <a:spLocks noGrp="1"/>
          </p:cNvSpPr>
          <p:nvPr>
            <p:ph type="pic" idx="15"/>
          </p:nvPr>
        </p:nvSpPr>
        <p:spPr>
          <a:xfrm>
            <a:off x="1206500" y="1130300"/>
            <a:ext cx="14173200" cy="11468100"/>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1689100" y="355600"/>
            <a:ext cx="21005800" cy="22860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1689100" y="3149600"/>
            <a:ext cx="21005800" cy="92964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11959031" y="13081000"/>
            <a:ext cx="453238" cy="461059"/>
          </a:xfrm>
          <a:prstGeom prst="rect">
            <a:avLst/>
          </a:prstGeom>
          <a:ln w="12700">
            <a:miter lim="400000"/>
          </a:ln>
        </p:spPr>
        <p:txBody>
          <a:bodyPr wrap="none" lIns="50800" tIns="50800" rIns="50800" bIns="50800">
            <a:spAutoFit/>
          </a:bodyPr>
          <a:lstStyle>
            <a:lvl1pPr>
              <a:defRPr sz="24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med"/>
  <p:txStyles>
    <p:titleStyle>
      <a:lvl1pPr marL="0" marR="0" indent="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1pPr>
      <a:lvl2pPr marL="0" marR="0" indent="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2pPr>
      <a:lvl3pPr marL="0" marR="0" indent="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3pPr>
      <a:lvl4pPr marL="0" marR="0" indent="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4pPr>
      <a:lvl5pPr marL="0" marR="0" indent="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5pPr>
      <a:lvl6pPr marL="0" marR="0" indent="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6pPr>
      <a:lvl7pPr marL="0" marR="0" indent="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7pPr>
      <a:lvl8pPr marL="0" marR="0" indent="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8pPr>
      <a:lvl9pPr marL="0" marR="0" indent="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9pPr>
    </p:titleStyle>
    <p:bodyStyle>
      <a:lvl1pPr marL="635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1pPr>
      <a:lvl2pPr marL="1270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2pPr>
      <a:lvl3pPr marL="1905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3pPr>
      <a:lvl4pPr marL="2540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4pPr>
      <a:lvl5pPr marL="3175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9pPr>
    </p:bodyStyle>
    <p:otherStyle>
      <a:lvl1pPr marL="0" marR="0" indent="0" algn="ctr" defTabSz="82550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Neue Light"/>
        </a:defRPr>
      </a:lvl1pPr>
      <a:lvl2pPr marL="0" marR="0" indent="228600" algn="ctr" defTabSz="82550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Neue Light"/>
        </a:defRPr>
      </a:lvl2pPr>
      <a:lvl3pPr marL="0" marR="0" indent="457200" algn="ctr" defTabSz="82550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Neue Light"/>
        </a:defRPr>
      </a:lvl3pPr>
      <a:lvl4pPr marL="0" marR="0" indent="685800" algn="ctr" defTabSz="82550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Neue Light"/>
        </a:defRPr>
      </a:lvl4pPr>
      <a:lvl5pPr marL="0" marR="0" indent="914400" algn="ctr" defTabSz="82550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Neue Light"/>
        </a:defRPr>
      </a:lvl5pPr>
      <a:lvl6pPr marL="0" marR="0" indent="1143000" algn="ctr" defTabSz="82550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Neue Light"/>
        </a:defRPr>
      </a:lvl6pPr>
      <a:lvl7pPr marL="0" marR="0" indent="1371600" algn="ctr" defTabSz="82550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Neue Light"/>
        </a:defRPr>
      </a:lvl7pPr>
      <a:lvl8pPr marL="0" marR="0" indent="1600200" algn="ctr" defTabSz="82550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Neue Light"/>
        </a:defRPr>
      </a:lvl8pPr>
      <a:lvl9pPr marL="0" marR="0" indent="1828800" algn="ctr" defTabSz="82550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Sensitivities of the hydrologic cycle to model physics, grid resolution, and ocean type in the aquaplanet Community Atmosphere Model"/>
          <p:cNvSpPr txBox="1"/>
          <p:nvPr/>
        </p:nvSpPr>
        <p:spPr>
          <a:xfrm>
            <a:off x="2100301" y="-98859"/>
            <a:ext cx="20183397" cy="133369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lvl1pPr defTabSz="584200">
              <a:defRPr sz="4000" b="0"/>
            </a:lvl1pPr>
          </a:lstStyle>
          <a:p>
            <a:r>
              <a:rPr lang="en-US" b="1" dirty="0"/>
              <a:t>Contributions of atmospheric and oceanic feedbacks to subtropical northeastern sea surface temperature variability </a:t>
            </a:r>
            <a:endParaRPr lang="en-US" dirty="0"/>
          </a:p>
        </p:txBody>
      </p:sp>
      <p:sp>
        <p:nvSpPr>
          <p:cNvPr id="120" name="James J. Benedict, Brian Medeiros, Amy C. Clement, Angeline G. Pendergrass: JAMES, 10.1002/2016MS000891"/>
          <p:cNvSpPr txBox="1"/>
          <p:nvPr/>
        </p:nvSpPr>
        <p:spPr>
          <a:xfrm>
            <a:off x="5209076" y="1117774"/>
            <a:ext cx="13965848" cy="71814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584200">
              <a:defRPr sz="2000" b="0" i="1">
                <a:latin typeface="Helvetica Neue Thin"/>
                <a:ea typeface="Helvetica Neue Thin"/>
                <a:cs typeface="Helvetica Neue Thin"/>
                <a:sym typeface="Helvetica Neue Thin"/>
              </a:defRPr>
            </a:pPr>
            <a:r>
              <a:rPr lang="en-US" dirty="0"/>
              <a:t>Eleanor </a:t>
            </a:r>
            <a:r>
              <a:rPr lang="en-US" dirty="0" err="1"/>
              <a:t>Middlemas</a:t>
            </a:r>
            <a:r>
              <a:rPr lang="en-US" dirty="0"/>
              <a:t>, Amy Clement, and Brian Medeiros</a:t>
            </a:r>
            <a:br>
              <a:rPr lang="en-US" dirty="0"/>
            </a:br>
            <a:r>
              <a:rPr lang="en-US" dirty="0"/>
              <a:t>Climate Dynamics, </a:t>
            </a:r>
            <a:r>
              <a:rPr lang="en-US" sz="2000" i="1" dirty="0">
                <a:sym typeface="Helvetica Neue Thin"/>
              </a:rPr>
              <a:t>https://</a:t>
            </a:r>
            <a:r>
              <a:rPr lang="en-US" sz="2000" i="1" dirty="0" err="1">
                <a:sym typeface="Helvetica Neue Thin"/>
              </a:rPr>
              <a:t>doi.org</a:t>
            </a:r>
            <a:r>
              <a:rPr lang="en-US" sz="2000" i="1" dirty="0">
                <a:sym typeface="Helvetica Neue Thin"/>
              </a:rPr>
              <a:t>/10.1007/s00382-019-04964-1</a:t>
            </a:r>
            <a:endParaRPr lang="en-US" sz="2000" b="0" i="1" dirty="0">
              <a:sym typeface="Helvetica Neue Thin"/>
            </a:endParaRPr>
          </a:p>
        </p:txBody>
      </p:sp>
      <p:sp>
        <p:nvSpPr>
          <p:cNvPr id="121" name="Objective"/>
          <p:cNvSpPr txBox="1"/>
          <p:nvPr/>
        </p:nvSpPr>
        <p:spPr>
          <a:xfrm>
            <a:off x="367287" y="2416763"/>
            <a:ext cx="1492396" cy="47192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defTabSz="584200">
              <a:defRPr sz="2400">
                <a:solidFill>
                  <a:schemeClr val="accent1">
                    <a:hueOff val="114395"/>
                    <a:lumOff val="-24975"/>
                  </a:schemeClr>
                </a:solidFill>
              </a:defRPr>
            </a:lvl1pPr>
          </a:lstStyle>
          <a:p>
            <a:r>
              <a:rPr dirty="0"/>
              <a:t>Objective</a:t>
            </a:r>
          </a:p>
        </p:txBody>
      </p:sp>
      <p:sp>
        <p:nvSpPr>
          <p:cNvPr id="122" name="Explore CESM’s precipitation dependence on physics, resolution, and air-sea coupling."/>
          <p:cNvSpPr txBox="1"/>
          <p:nvPr/>
        </p:nvSpPr>
        <p:spPr>
          <a:xfrm>
            <a:off x="570203" y="3307353"/>
            <a:ext cx="7901444" cy="84125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lvl1pPr algn="l" defTabSz="457200">
              <a:defRPr sz="1800" b="0"/>
            </a:lvl1pPr>
          </a:lstStyle>
          <a:p>
            <a:r>
              <a:rPr lang="en-US" sz="2400" dirty="0"/>
              <a:t>Understand the roles of cloud feedbacks and ocean dynamics in subtropical SST variability.</a:t>
            </a:r>
            <a:endParaRPr sz="2400" dirty="0"/>
          </a:p>
        </p:txBody>
      </p:sp>
      <p:sp>
        <p:nvSpPr>
          <p:cNvPr id="123" name="Approach"/>
          <p:cNvSpPr txBox="1"/>
          <p:nvPr/>
        </p:nvSpPr>
        <p:spPr>
          <a:xfrm>
            <a:off x="315249" y="4887700"/>
            <a:ext cx="1532471" cy="47192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defTabSz="584200">
              <a:defRPr sz="2400">
                <a:solidFill>
                  <a:schemeClr val="accent1">
                    <a:hueOff val="114395"/>
                    <a:lumOff val="-24975"/>
                  </a:schemeClr>
                </a:solidFill>
              </a:defRPr>
            </a:lvl1pPr>
          </a:lstStyle>
          <a:p>
            <a:r>
              <a:t>Approach</a:t>
            </a:r>
          </a:p>
        </p:txBody>
      </p:sp>
      <p:sp>
        <p:nvSpPr>
          <p:cNvPr id="124" name="Use the newly refined aquaplanet capabilities in development version of CESM2.…"/>
          <p:cNvSpPr txBox="1"/>
          <p:nvPr/>
        </p:nvSpPr>
        <p:spPr>
          <a:xfrm>
            <a:off x="532213" y="5712296"/>
            <a:ext cx="9353725" cy="268791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p>
            <a:pPr marL="228600" indent="-228600" algn="l" defTabSz="457200">
              <a:buSzPct val="100000"/>
              <a:buChar char="•"/>
              <a:defRPr sz="1800" b="0"/>
            </a:pPr>
            <a:r>
              <a:rPr lang="en-US" sz="2400" dirty="0"/>
              <a:t>Use CESM1 in four configurations:</a:t>
            </a:r>
          </a:p>
          <a:p>
            <a:pPr marL="806450" lvl="8" indent="-342900" algn="l" defTabSz="457200">
              <a:buSzPct val="100000"/>
              <a:buFont typeface="Wingdings" pitchFamily="2" charset="2"/>
              <a:buChar char="§"/>
              <a:defRPr sz="1800" b="0"/>
            </a:pPr>
            <a:r>
              <a:rPr lang="en-US" sz="2400" dirty="0"/>
              <a:t>Control: active ocean, active cloud feedbacks</a:t>
            </a:r>
          </a:p>
          <a:p>
            <a:pPr marL="806450" lvl="8" indent="-342900" algn="l" defTabSz="457200">
              <a:buSzPct val="100000"/>
              <a:buFont typeface="Wingdings" pitchFamily="2" charset="2"/>
              <a:buChar char="§"/>
              <a:defRPr sz="1800" b="0"/>
            </a:pPr>
            <a:r>
              <a:rPr lang="en-US" sz="2400" dirty="0"/>
              <a:t>Slab: thermodynamic ocean, active cloud feedbacks</a:t>
            </a:r>
          </a:p>
          <a:p>
            <a:pPr marL="806450" lvl="8" indent="-342900" algn="l" defTabSz="457200">
              <a:buSzPct val="100000"/>
              <a:buFont typeface="Wingdings" pitchFamily="2" charset="2"/>
              <a:buChar char="§"/>
              <a:defRPr sz="1800" b="0"/>
            </a:pPr>
            <a:r>
              <a:rPr lang="en-US" sz="2400" dirty="0"/>
              <a:t>Locked: active ocean, disabled cloud feedbacks</a:t>
            </a:r>
          </a:p>
          <a:p>
            <a:pPr marL="806450" lvl="8" indent="-342900" algn="l" defTabSz="457200">
              <a:buSzPct val="100000"/>
              <a:buFont typeface="Wingdings" pitchFamily="2" charset="2"/>
              <a:buChar char="§"/>
              <a:defRPr sz="1800" b="0"/>
            </a:pPr>
            <a:r>
              <a:rPr lang="en-US" sz="2400" dirty="0"/>
              <a:t>Slab-Locked: thermodynamic ocean, disabled cloud feedbacks</a:t>
            </a:r>
            <a:endParaRPr sz="2400" dirty="0"/>
          </a:p>
          <a:p>
            <a:pPr marL="228600" indent="-228600" algn="l" defTabSz="457200">
              <a:buSzPct val="100000"/>
              <a:buChar char="•"/>
              <a:defRPr sz="1800" b="0"/>
            </a:pPr>
            <a:r>
              <a:rPr lang="en-US" sz="2400" dirty="0"/>
              <a:t>Ocean mixed layer budget is used to decompose the differences.</a:t>
            </a:r>
          </a:p>
        </p:txBody>
      </p:sp>
      <p:sp>
        <p:nvSpPr>
          <p:cNvPr id="125" name="Impact"/>
          <p:cNvSpPr txBox="1"/>
          <p:nvPr/>
        </p:nvSpPr>
        <p:spPr>
          <a:xfrm>
            <a:off x="315249" y="8903217"/>
            <a:ext cx="1122102" cy="47192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defTabSz="584200">
              <a:defRPr sz="2400">
                <a:solidFill>
                  <a:schemeClr val="accent1">
                    <a:hueOff val="114395"/>
                    <a:lumOff val="-24975"/>
                  </a:schemeClr>
                </a:solidFill>
              </a:defRPr>
            </a:lvl1pPr>
          </a:lstStyle>
          <a:p>
            <a:r>
              <a:rPr dirty="0"/>
              <a:t>Impact</a:t>
            </a:r>
          </a:p>
        </p:txBody>
      </p:sp>
      <p:sp>
        <p:nvSpPr>
          <p:cNvPr id="126" name="These results show that the sensitivity to resolution can be as large as that to physics. That sensitivity to resolution, however, is itself dependent on physics!"/>
          <p:cNvSpPr txBox="1"/>
          <p:nvPr/>
        </p:nvSpPr>
        <p:spPr>
          <a:xfrm>
            <a:off x="570203" y="9592169"/>
            <a:ext cx="9353726" cy="318035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p>
            <a:pPr marL="228600" indent="-228600" algn="l" defTabSz="584200">
              <a:spcBef>
                <a:spcPts val="3200"/>
              </a:spcBef>
              <a:buSzPct val="100000"/>
              <a:buChar char="•"/>
              <a:defRPr sz="1800" b="0"/>
            </a:pPr>
            <a:r>
              <a:rPr lang="en-US" sz="2400" dirty="0"/>
              <a:t>Cloud feedbacks act to enhance SST variability</a:t>
            </a:r>
            <a:r>
              <a:rPr sz="2400" dirty="0"/>
              <a:t>.</a:t>
            </a:r>
            <a:endParaRPr lang="en-US" sz="2400" dirty="0"/>
          </a:p>
          <a:p>
            <a:pPr marL="228600" indent="-228600" algn="l" defTabSz="584200">
              <a:spcBef>
                <a:spcPts val="3200"/>
              </a:spcBef>
              <a:buSzPct val="100000"/>
              <a:buChar char="•"/>
              <a:defRPr sz="1800" b="0"/>
            </a:pPr>
            <a:r>
              <a:rPr lang="en-US" sz="2400" dirty="0"/>
              <a:t>Ocean dynamics act to reduce the clouds’ impact.</a:t>
            </a:r>
          </a:p>
          <a:p>
            <a:pPr marL="228600" indent="-228600" algn="l" defTabSz="584200">
              <a:spcBef>
                <a:spcPts val="3200"/>
              </a:spcBef>
              <a:buSzPct val="100000"/>
              <a:buChar char="•"/>
              <a:defRPr sz="1800" b="0"/>
            </a:pPr>
            <a:r>
              <a:rPr lang="en-US" sz="2400" dirty="0"/>
              <a:t>The reduction is much greater in the Atlantic.</a:t>
            </a:r>
          </a:p>
          <a:p>
            <a:pPr marL="228600" indent="-228600" algn="l" defTabSz="584200">
              <a:spcBef>
                <a:spcPts val="3200"/>
              </a:spcBef>
              <a:buSzPct val="100000"/>
              <a:buChar char="•"/>
              <a:defRPr sz="1800" b="0"/>
            </a:pPr>
            <a:r>
              <a:rPr lang="en-US" sz="2400" dirty="0"/>
              <a:t>In the Atlantic, ocean dynamics can drive SST anomalies, while in the Pacific ocean dynamics always acts as a damping. </a:t>
            </a:r>
            <a:r>
              <a:rPr sz="2400" dirty="0"/>
              <a:t> </a:t>
            </a:r>
          </a:p>
        </p:txBody>
      </p:sp>
      <p:sp>
        <p:nvSpPr>
          <p:cNvPr id="127" name="Time mean zonal mean precipitation and (right column) their differences for subsets of the aquaplanet simulation suite that highlight sensitivities of the choice of model (a, b) ocean type, (c, d) physics, and (e, f) horizontal grid resolution."/>
          <p:cNvSpPr txBox="1"/>
          <p:nvPr/>
        </p:nvSpPr>
        <p:spPr>
          <a:xfrm>
            <a:off x="15591623" y="11055099"/>
            <a:ext cx="6455515" cy="102592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algn="l" defTabSz="457200">
              <a:defRPr sz="1200" b="0">
                <a:solidFill>
                  <a:srgbClr val="027001"/>
                </a:solidFill>
                <a:latin typeface="Helvetica"/>
                <a:ea typeface="Helvetica"/>
                <a:cs typeface="Helvetica"/>
                <a:sym typeface="Helvetica"/>
              </a:defRPr>
            </a:lvl1pPr>
          </a:lstStyle>
          <a:p>
            <a:r>
              <a:rPr lang="en-US" dirty="0"/>
              <a:t>Lead-lag regressions of anomalous oceanic mixed layer heat budget terms on SST anomalies within regions of strong positive cloud feedback in the subtropical Northeast Pacific (left) and Atlantic (right). The “Control” has cloud radiative feedbacks active, and “cloud-locked” has cloud feedbacks disabled. These are all fully-coupled, so ocean dynamics are active. Note the different ocean behavior (blue curves) between the regions.</a:t>
            </a:r>
          </a:p>
        </p:txBody>
      </p:sp>
      <p:pic>
        <p:nvPicPr>
          <p:cNvPr id="7" name="Picture 6">
            <a:extLst>
              <a:ext uri="{FF2B5EF4-FFF2-40B4-BE49-F238E27FC236}">
                <a16:creationId xmlns:a16="http://schemas.microsoft.com/office/drawing/2014/main" id="{3B74A858-7F8D-0C4E-AD13-723A2DE6607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044698" y="3276485"/>
            <a:ext cx="7239000" cy="7200900"/>
          </a:xfrm>
          <a:prstGeom prst="rect">
            <a:avLst/>
          </a:prstGeom>
        </p:spPr>
      </p:pic>
    </p:spTree>
  </p:cSld>
  <p:clrMapOvr>
    <a:masterClrMapping/>
  </p:clrMapOvr>
  <p:transitio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1089</TotalTime>
  <Words>221</Words>
  <Application>Microsoft Office PowerPoint</Application>
  <PresentationFormat>Custom</PresentationFormat>
  <Paragraphs>17</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Helvetica</vt:lpstr>
      <vt:lpstr>Helvetica Neue</vt:lpstr>
      <vt:lpstr>Helvetica Neue Light</vt:lpstr>
      <vt:lpstr>Helvetica Neue Medium</vt:lpstr>
      <vt:lpstr>Helvetica Neue Thin</vt:lpstr>
      <vt:lpstr>Wingdings</vt:lpstr>
      <vt:lpstr>White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Stephanie Shearer</dc:creator>
  <cp:lastModifiedBy>Stephanie Shearer</cp:lastModifiedBy>
  <cp:revision>13</cp:revision>
  <dcterms:modified xsi:type="dcterms:W3CDTF">2020-03-30T15:31:36Z</dcterms:modified>
</cp:coreProperties>
</file>