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5BC"/>
    <a:srgbClr val="E86E25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804" autoAdjust="0"/>
    <p:restoredTop sz="94878" autoAdjust="0"/>
  </p:normalViewPr>
  <p:slideViewPr>
    <p:cSldViewPr snapToGrid="0" snapToObjects="1">
      <p:cViewPr varScale="1">
        <p:scale>
          <a:sx n="139" d="100"/>
          <a:sy n="139" d="100"/>
        </p:scale>
        <p:origin x="1544" y="16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145023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A 2.0 (Genomes to Watersh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 descr="C:\Users\lmkelly\Downloads\SFA20_GenomesWatershed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76" y="6293638"/>
            <a:ext cx="548640" cy="5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0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10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3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i.org/10.1029/2019MS001776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-4627"/>
            <a:ext cx="9144000" cy="708660"/>
          </a:xfrm>
        </p:spPr>
        <p:txBody>
          <a:bodyPr/>
          <a:lstStyle/>
          <a:p>
            <a:r>
              <a:rPr lang="en-US" dirty="0"/>
              <a:t>Mathematical Reconstruction of Radiocarbon From </a:t>
            </a:r>
            <a:r>
              <a:rPr lang="en-US" baseline="30000" dirty="0"/>
              <a:t>12</a:t>
            </a:r>
            <a:r>
              <a:rPr lang="en-US" dirty="0"/>
              <a:t>C: Application </a:t>
            </a:r>
            <a:r>
              <a:rPr lang="en-US"/>
              <a:t>in the E3SM Land Model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84180" y="4481131"/>
            <a:ext cx="3482562" cy="17688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b="1" dirty="0"/>
              <a:t>Metzler, H., Q. Zhu, W. J. Riley, A. Hoyt, M. Muller, and C. A. Sierra (2020), Mathematical reconstruction of land carbon models from their numerical output: computing soil radiocarbon from </a:t>
            </a:r>
            <a:r>
              <a:rPr lang="en-US" sz="1400" b="1" baseline="30000" dirty="0"/>
              <a:t>12</a:t>
            </a:r>
            <a:r>
              <a:rPr lang="en-US" sz="1400" b="1" dirty="0"/>
              <a:t>C dynamics, </a:t>
            </a:r>
            <a:r>
              <a:rPr lang="en-US" sz="1400" b="1" i="1" dirty="0"/>
              <a:t>JAMES</a:t>
            </a:r>
            <a:r>
              <a:rPr lang="en-US" sz="1400" b="1" dirty="0"/>
              <a:t>, </a:t>
            </a:r>
            <a:r>
              <a:rPr lang="en-US" sz="1400" b="1" i="1" dirty="0"/>
              <a:t>12</a:t>
            </a:r>
            <a:r>
              <a:rPr lang="en-US" sz="1400" b="1" dirty="0"/>
              <a:t>, </a:t>
            </a:r>
            <a:r>
              <a:rPr lang="en-US" sz="1400" b="1" dirty="0">
                <a:hlinkClick r:id="rId2"/>
              </a:rPr>
              <a:t>https://doi.org/10.1029/2019MS001776</a:t>
            </a:r>
            <a:r>
              <a:rPr lang="en-US" sz="1400" b="1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566742" y="4089116"/>
            <a:ext cx="5566101" cy="278130"/>
          </a:xfrm>
        </p:spPr>
        <p:txBody>
          <a:bodyPr/>
          <a:lstStyle/>
          <a:p>
            <a:r>
              <a:rPr lang="en-US" dirty="0"/>
              <a:t>Research Details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3566742" y="2426221"/>
            <a:ext cx="5653484" cy="274638"/>
          </a:xfrm>
        </p:spPr>
        <p:txBody>
          <a:bodyPr/>
          <a:lstStyle/>
          <a:p>
            <a:r>
              <a:rPr lang="en-US" dirty="0"/>
              <a:t>Significance and Impact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3697355" y="1074463"/>
            <a:ext cx="5364349" cy="1351757"/>
          </a:xfrm>
        </p:spPr>
        <p:txBody>
          <a:bodyPr/>
          <a:lstStyle/>
          <a:p>
            <a:pPr marL="179388" indent="-169863">
              <a:buFont typeface="Arial" panose="020B0604020202020204" pitchFamily="34" charset="0"/>
              <a:buChar char="•"/>
            </a:pPr>
            <a:r>
              <a:rPr lang="en-US" dirty="0"/>
              <a:t>Only a few ESMs include </a:t>
            </a:r>
            <a:r>
              <a:rPr lang="en-US" baseline="30000" dirty="0"/>
              <a:t>14</a:t>
            </a:r>
            <a:r>
              <a:rPr lang="en-US" dirty="0"/>
              <a:t>C dynamics, including ELM</a:t>
            </a:r>
          </a:p>
          <a:p>
            <a:pPr marL="179388" indent="-169863">
              <a:buFont typeface="Arial" panose="020B0604020202020204" pitchFamily="34" charset="0"/>
              <a:buChar char="•"/>
            </a:pPr>
            <a:r>
              <a:rPr lang="en-US" dirty="0"/>
              <a:t>We applied a state-transition matrix approach to to reconstruct soil </a:t>
            </a:r>
            <a:r>
              <a:rPr lang="en-US" baseline="30000" dirty="0"/>
              <a:t>14</a:t>
            </a:r>
            <a:r>
              <a:rPr lang="en-US" dirty="0"/>
              <a:t>C from standard model output</a:t>
            </a:r>
          </a:p>
          <a:p>
            <a:pPr marL="179388" indent="-169863">
              <a:buFont typeface="Arial" panose="020B0604020202020204" pitchFamily="34" charset="0"/>
              <a:buChar char="•"/>
            </a:pPr>
            <a:r>
              <a:rPr lang="en-US" dirty="0"/>
              <a:t>The approach was highly accurate (relative error &lt; 0.01%)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3566742" y="782639"/>
            <a:ext cx="5566101" cy="274638"/>
          </a:xfrm>
        </p:spPr>
        <p:txBody>
          <a:bodyPr/>
          <a:lstStyle/>
          <a:p>
            <a:r>
              <a:rPr lang="en-US" dirty="0"/>
              <a:t>Scientific Achievement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3697354" y="2757317"/>
            <a:ext cx="5364349" cy="1355105"/>
          </a:xfrm>
        </p:spPr>
        <p:txBody>
          <a:bodyPr/>
          <a:lstStyle/>
          <a:p>
            <a:pPr marL="173038" indent="-165100">
              <a:buFont typeface="Arial" panose="020B0604020202020204" pitchFamily="34" charset="0"/>
              <a:buChar char="•"/>
            </a:pPr>
            <a:r>
              <a:rPr lang="en-US" dirty="0"/>
              <a:t>Radiocarbon (</a:t>
            </a:r>
            <a:r>
              <a:rPr lang="en-US" baseline="30000" dirty="0"/>
              <a:t>14</a:t>
            </a:r>
            <a:r>
              <a:rPr lang="en-US" dirty="0"/>
              <a:t>C) is a powerful tracer of the global carbon cycle, but most global models do not consider it</a:t>
            </a:r>
          </a:p>
          <a:p>
            <a:pPr marL="173038" indent="-165100">
              <a:buFont typeface="Arial" panose="020B0604020202020204" pitchFamily="34" charset="0"/>
              <a:buChar char="•"/>
            </a:pPr>
            <a:r>
              <a:rPr lang="en-US" dirty="0"/>
              <a:t>Our approach can be used to analyze carbon dynamics inferred from CMIP6 results beyond what has been previously possible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5"/>
          </p:nvPr>
        </p:nvSpPr>
        <p:spPr>
          <a:xfrm>
            <a:off x="3618214" y="4369002"/>
            <a:ext cx="5335727" cy="1311341"/>
          </a:xfrm>
        </p:spPr>
        <p:txBody>
          <a:bodyPr>
            <a:no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600" dirty="0"/>
              <a:t>The state-transition matrix generalizes response function theory for nonlinear models out of equilibrium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600" dirty="0"/>
              <a:t>We developed an approach to translate from the continuous to the discrete case which is typically available from land models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600" dirty="0"/>
              <a:t>We applied the approach to ELMv1 simulations and demonstrated excellent accuracy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12640" y="3310166"/>
            <a:ext cx="3584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Figure. The discrete time approximation very accurately matched the ELMv1 predicted soil radiocarbon profiles at multiple sites.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60" y="6310206"/>
            <a:ext cx="829401" cy="483347"/>
          </a:xfrm>
          <a:prstGeom prst="rect">
            <a:avLst/>
          </a:prstGeom>
        </p:spPr>
      </p:pic>
      <p:pic>
        <p:nvPicPr>
          <p:cNvPr id="13" name="Picture Placeholder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8633" r="4" b="-4332"/>
          <a:stretch/>
        </p:blipFill>
        <p:spPr>
          <a:xfrm>
            <a:off x="3552616" y="6299251"/>
            <a:ext cx="1161288" cy="595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AEEC0B-1782-1A44-BE65-E4250CCF1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6" y="826191"/>
            <a:ext cx="3407373" cy="24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20708</TotalTime>
  <Words>221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EESA Highlights</vt:lpstr>
      <vt:lpstr>Mathematical Reconstruction of Radiocarbon From 12C: Application in the E3SM Land Model</vt:lpstr>
    </vt:vector>
  </TitlesOfParts>
  <Company>LBNL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William Riley</cp:lastModifiedBy>
  <cp:revision>149</cp:revision>
  <dcterms:created xsi:type="dcterms:W3CDTF">2016-02-10T19:06:12Z</dcterms:created>
  <dcterms:modified xsi:type="dcterms:W3CDTF">2020-01-15T18:00:06Z</dcterms:modified>
</cp:coreProperties>
</file>