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1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5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8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0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1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7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0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9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D64C-94A5-4DC9-9D9C-91FA6304496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78A0-D7AA-40B7-B342-4384F5EB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7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:\Users\meehl\Documents\Decadal\prediction\IPO.predict.2015\fig2.December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7200"/>
            <a:ext cx="3352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8600" y="838200"/>
            <a:ext cx="411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231775" indent="-231775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228600" y="-76200"/>
            <a:ext cx="952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cs typeface="Arial" charset="0"/>
              </a:rPr>
              <a:t>Climate model predicts El Niño as trigger for IPO transition</a:t>
            </a:r>
            <a:endParaRPr lang="en-US" sz="2400" b="1" dirty="0">
              <a:latin typeface="+mn-lt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TextBox 6"/>
          <p:cNvSpPr txBox="1"/>
          <p:nvPr/>
        </p:nvSpPr>
        <p:spPr>
          <a:xfrm>
            <a:off x="533400" y="6324600"/>
            <a:ext cx="8382000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5" tIns="45718" rIns="91435" bIns="45718">
            <a:spAutoFit/>
          </a:bodyPr>
          <a:lstStyle/>
          <a:p>
            <a:pPr>
              <a:defRPr/>
            </a:pPr>
            <a:r>
              <a:rPr lang="en-US" sz="1200" dirty="0"/>
              <a:t>Meehl, G.A., A. Hu, and H. </a:t>
            </a:r>
            <a:r>
              <a:rPr lang="en-US" sz="1200" dirty="0" err="1"/>
              <a:t>Teng</a:t>
            </a:r>
            <a:r>
              <a:rPr lang="en-US" sz="1200" dirty="0"/>
              <a:t>, 2016:  Initialized decadal prediction for transition to positive phase of the </a:t>
            </a:r>
            <a:r>
              <a:rPr lang="en-US" sz="1200" dirty="0" err="1"/>
              <a:t>Interdecadal</a:t>
            </a:r>
            <a:r>
              <a:rPr lang="en-US" sz="1200" dirty="0"/>
              <a:t> Pacific Oscillation and resumption of larger rates of global warming</a:t>
            </a:r>
            <a:r>
              <a:rPr lang="en-US" sz="1200" i="1" dirty="0"/>
              <a:t>.  Nature </a:t>
            </a:r>
            <a:r>
              <a:rPr lang="en-US" sz="1200" i="1" dirty="0" err="1"/>
              <a:t>Comms</a:t>
            </a:r>
            <a:r>
              <a:rPr lang="en-US" sz="1200" i="1" dirty="0"/>
              <a:t>.</a:t>
            </a:r>
            <a:r>
              <a:rPr lang="en-US" sz="1200" dirty="0"/>
              <a:t>, under review.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28600" y="449263"/>
            <a:ext cx="4191000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 marL="231763" indent="-231763" algn="ctr">
              <a:spcBef>
                <a:spcPct val="15000"/>
              </a:spcBef>
              <a:defRPr/>
            </a:pPr>
            <a:r>
              <a:rPr lang="en-US" sz="2000" b="1" dirty="0">
                <a:latin typeface="Calibri" pitchFamily="34" charset="0"/>
              </a:rPr>
              <a:t>Objective</a:t>
            </a:r>
          </a:p>
          <a:p>
            <a:pPr marL="231763">
              <a:spcBef>
                <a:spcPts val="0"/>
              </a:spcBef>
              <a:defRPr/>
            </a:pPr>
            <a:r>
              <a:rPr lang="en-US" dirty="0">
                <a:latin typeface="Arial" charset="0"/>
                <a:cs typeface="Arial" charset="0"/>
              </a:rPr>
              <a:t>The phase of the </a:t>
            </a:r>
            <a:r>
              <a:rPr lang="en-US" dirty="0" err="1">
                <a:latin typeface="Arial" charset="0"/>
                <a:cs typeface="Arial" charset="0"/>
              </a:rPr>
              <a:t>Interdecadal</a:t>
            </a:r>
            <a:r>
              <a:rPr lang="en-US" dirty="0">
                <a:latin typeface="Arial" charset="0"/>
                <a:cs typeface="Arial" charset="0"/>
              </a:rPr>
              <a:t> Pacific Oscillation (IPO), a dominant mode of decadal timescale variability in the tropical Pacific, has been shown to be connected to the early-2000s slowdown in the rate of global surface temperature increase.  Can we predict the next phase change of the IPO, with a resumption of larger rates of global warming?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6553200" y="357188"/>
            <a:ext cx="2514600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1200" b="1">
                <a:solidFill>
                  <a:srgbClr val="0070C0"/>
                </a:solidFill>
                <a:latin typeface="Arial" pitchFamily="34" charset="0"/>
              </a:rPr>
              <a:t>Monthly mean time series of initialized predictions for equatorial eastern Pacific SST anomalies (5°S-5°N, 120°W-170°W), observations (black lines); individual model ensemble members (dashed lines); ensemble average (solid red lines); a) prediction for the mid-1970s shift to positive IPO and accelerated global warming, initialized January 1, 1976;  b) prediction for early-2000s hiatus to negative IPO and reduced global warming, initialized January 1, 1996;  c) prediction initialized January 1, 2013, for positive IPO, and resumption of larger rates of global warming.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76200" y="35814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231775" indent="-231775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2000" b="1"/>
              <a:t>Approach</a:t>
            </a: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1800">
                <a:latin typeface="Arial" pitchFamily="34" charset="0"/>
              </a:rPr>
              <a:t>Analyze initialized hindcasts of CCSM4 to show that past IPO transitions have been associated with a buildup of off-equatorial ocean heat content in the western Pacific</a:t>
            </a: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en-US" altLang="en-US" sz="1800">
                <a:latin typeface="Arial" pitchFamily="34" charset="0"/>
              </a:rPr>
              <a:t>Analyze those hindcasts to show that ENSO events have acted as a trigger for IPO transitions</a:t>
            </a:r>
          </a:p>
        </p:txBody>
      </p:sp>
      <p:sp>
        <p:nvSpPr>
          <p:cNvPr id="11" name="TextBox 24"/>
          <p:cNvSpPr txBox="1">
            <a:spLocks noChangeArrowheads="1"/>
          </p:cNvSpPr>
          <p:nvPr/>
        </p:nvSpPr>
        <p:spPr bwMode="auto">
          <a:xfrm>
            <a:off x="4114800" y="3986213"/>
            <a:ext cx="50673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Impact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itchFamily="34" charset="0"/>
              </a:rPr>
              <a:t>The year 3-7 average prediction (2015-2020) from the 2013 initial state shows a small El Niño in 2014, and a larger El Niño in 2015 with a transition to the positive phase of the IPO from the previous negative phase, and a resumption of larger rates of global warming consistent with a positive IPO phase</a:t>
            </a:r>
          </a:p>
        </p:txBody>
      </p:sp>
    </p:spTree>
    <p:extLst>
      <p:ext uri="{BB962C8B-B14F-4D97-AF65-F5344CB8AC3E}">
        <p14:creationId xmlns:p14="http://schemas.microsoft.com/office/powerpoint/2010/main" val="105440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2016-11-28T21:04:42Z</dcterms:created>
  <dcterms:modified xsi:type="dcterms:W3CDTF">2016-11-28T21:05:03Z</dcterms:modified>
</cp:coreProperties>
</file>