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D5F389-652D-4E42-B292-24FF64A62ACA}"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226320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F389-652D-4E42-B292-24FF64A62ACA}"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263866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F389-652D-4E42-B292-24FF64A62ACA}"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344050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F389-652D-4E42-B292-24FF64A62ACA}"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320353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5F389-652D-4E42-B292-24FF64A62ACA}"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1989847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5F389-652D-4E42-B292-24FF64A62ACA}"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303277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D5F389-652D-4E42-B292-24FF64A62ACA}"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863919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D5F389-652D-4E42-B292-24FF64A62ACA}"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2169654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5F389-652D-4E42-B292-24FF64A62ACA}"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155976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5F389-652D-4E42-B292-24FF64A62ACA}"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437713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5F389-652D-4E42-B292-24FF64A62ACA}"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346-C5E3-4DDB-8E5F-5C7F9EF61CA2}" type="slidenum">
              <a:rPr lang="en-US" smtClean="0"/>
              <a:t>‹#›</a:t>
            </a:fld>
            <a:endParaRPr lang="en-US"/>
          </a:p>
        </p:txBody>
      </p:sp>
    </p:spTree>
    <p:extLst>
      <p:ext uri="{BB962C8B-B14F-4D97-AF65-F5344CB8AC3E}">
        <p14:creationId xmlns:p14="http://schemas.microsoft.com/office/powerpoint/2010/main" val="273339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5F389-652D-4E42-B292-24FF64A62ACA}"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30346-C5E3-4DDB-8E5F-5C7F9EF61CA2}" type="slidenum">
              <a:rPr lang="en-US" smtClean="0"/>
              <a:t>‹#›</a:t>
            </a:fld>
            <a:endParaRPr lang="en-US"/>
          </a:p>
        </p:txBody>
      </p:sp>
    </p:spTree>
    <p:extLst>
      <p:ext uri="{BB962C8B-B14F-4D97-AF65-F5344CB8AC3E}">
        <p14:creationId xmlns:p14="http://schemas.microsoft.com/office/powerpoint/2010/main" val="1689016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http://www.cgd.ucar.edu/ccr/hteng/volc/fig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2700"/>
            <a:ext cx="3962400" cy="334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endParaRPr lang="en-US" altLang="en-US" sz="1800"/>
          </a:p>
        </p:txBody>
      </p:sp>
      <p:sp>
        <p:nvSpPr>
          <p:cNvPr id="4" name="Rectangle 5"/>
          <p:cNvSpPr>
            <a:spLocks noChangeArrowheads="1"/>
          </p:cNvSpPr>
          <p:nvPr/>
        </p:nvSpPr>
        <p:spPr bwMode="auto">
          <a:xfrm>
            <a:off x="152400" y="-76200"/>
            <a:ext cx="8763000" cy="461963"/>
          </a:xfrm>
          <a:prstGeom prst="rect">
            <a:avLst/>
          </a:prstGeom>
          <a:noFill/>
          <a:ln w="9525">
            <a:noFill/>
            <a:miter lim="800000"/>
            <a:headEnd/>
            <a:tailEnd/>
          </a:ln>
        </p:spPr>
        <p:txBody>
          <a:bodyPr lIns="91435" tIns="45718" rIns="91435" bIns="45718">
            <a:spAutoFit/>
          </a:bodyPr>
          <a:lstStyle/>
          <a:p>
            <a:pPr algn="ctr">
              <a:defRPr/>
            </a:pPr>
            <a:r>
              <a:rPr lang="en-US" sz="2400" b="1" dirty="0">
                <a:latin typeface="Arial" charset="0"/>
                <a:cs typeface="Arial" charset="0"/>
              </a:rPr>
              <a:t>The effects of volcanic eruptions on climate prediction skill</a:t>
            </a:r>
            <a:endParaRPr lang="en-US" sz="2400" b="1" dirty="0">
              <a:latin typeface="+mn-lt"/>
            </a:endParaRPr>
          </a:p>
        </p:txBody>
      </p:sp>
      <p:sp>
        <p:nvSpPr>
          <p:cNvPr id="5" name="Rectangle 19"/>
          <p:cNvSpPr>
            <a:spLocks noChangeArrowheads="1"/>
          </p:cNvSpPr>
          <p:nvPr/>
        </p:nvSpPr>
        <p:spPr bwMode="auto">
          <a:xfrm>
            <a:off x="4495800" y="685800"/>
            <a:ext cx="43434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6" name="Rectangle 20"/>
          <p:cNvSpPr>
            <a:spLocks noChangeArrowheads="1"/>
          </p:cNvSpPr>
          <p:nvPr/>
        </p:nvSpPr>
        <p:spPr bwMode="auto">
          <a:xfrm>
            <a:off x="4343400" y="914400"/>
            <a:ext cx="44196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7" name="TextBox 6"/>
          <p:cNvSpPr txBox="1"/>
          <p:nvPr/>
        </p:nvSpPr>
        <p:spPr>
          <a:xfrm>
            <a:off x="533400" y="6324600"/>
            <a:ext cx="8382000" cy="461963"/>
          </a:xfrm>
          <a:prstGeom prst="rect">
            <a:avLst/>
          </a:prstGeom>
        </p:spPr>
        <p:style>
          <a:lnRef idx="2">
            <a:schemeClr val="dk1"/>
          </a:lnRef>
          <a:fillRef idx="1">
            <a:schemeClr val="lt1"/>
          </a:fillRef>
          <a:effectRef idx="0">
            <a:schemeClr val="dk1"/>
          </a:effectRef>
          <a:fontRef idx="minor">
            <a:schemeClr val="dk1"/>
          </a:fontRef>
        </p:style>
        <p:txBody>
          <a:bodyPr lIns="91435" tIns="45718" rIns="91435" bIns="45718">
            <a:spAutoFit/>
          </a:bodyPr>
          <a:lstStyle/>
          <a:p>
            <a:pPr>
              <a:defRPr/>
            </a:pPr>
            <a:r>
              <a:rPr lang="en-US" sz="1200" dirty="0"/>
              <a:t>Meehl, G.A., H. </a:t>
            </a:r>
            <a:r>
              <a:rPr lang="en-US" sz="1200" dirty="0" err="1"/>
              <a:t>Teng</a:t>
            </a:r>
            <a:r>
              <a:rPr lang="en-US" sz="1200" dirty="0"/>
              <a:t>, N. Maher, and M.H. England, 2015:  Effects of the Mt. Pinatubo eruption on decadal climate prediction skill.  </a:t>
            </a:r>
            <a:r>
              <a:rPr lang="en-US" sz="1200" i="1" dirty="0" err="1"/>
              <a:t>Geophys</a:t>
            </a:r>
            <a:r>
              <a:rPr lang="en-US" sz="1200" i="1" dirty="0"/>
              <a:t>. Res. Lett</a:t>
            </a:r>
            <a:r>
              <a:rPr lang="en-US" sz="1200" dirty="0"/>
              <a:t>., doi:10.1002/2015GL066608. </a:t>
            </a:r>
          </a:p>
        </p:txBody>
      </p:sp>
      <p:sp>
        <p:nvSpPr>
          <p:cNvPr id="8" name="Rectangle 4"/>
          <p:cNvSpPr>
            <a:spLocks noChangeArrowheads="1"/>
          </p:cNvSpPr>
          <p:nvPr/>
        </p:nvSpPr>
        <p:spPr bwMode="auto">
          <a:xfrm>
            <a:off x="-76200" y="381000"/>
            <a:ext cx="4572000" cy="2065338"/>
          </a:xfrm>
          <a:prstGeom prst="rect">
            <a:avLst/>
          </a:prstGeom>
          <a:noFill/>
          <a:ln w="9525">
            <a:noFill/>
            <a:miter lim="800000"/>
            <a:headEnd/>
            <a:tailEnd/>
          </a:ln>
        </p:spPr>
        <p:txBody>
          <a:bodyPr lIns="91435" tIns="45718" rIns="91435" bIns="45718"/>
          <a:lstStyle/>
          <a:p>
            <a:pPr marL="231763" indent="-231763" algn="ctr">
              <a:spcBef>
                <a:spcPct val="15000"/>
              </a:spcBef>
              <a:defRPr/>
            </a:pPr>
            <a:r>
              <a:rPr lang="en-US" sz="2000" b="1" dirty="0">
                <a:latin typeface="Calibri" pitchFamily="34" charset="0"/>
              </a:rPr>
              <a:t>Objective</a:t>
            </a:r>
          </a:p>
          <a:p>
            <a:pPr marL="231763">
              <a:spcBef>
                <a:spcPts val="0"/>
              </a:spcBef>
              <a:defRPr/>
            </a:pPr>
            <a:r>
              <a:rPr lang="en-US" dirty="0">
                <a:latin typeface="Arial" charset="0"/>
                <a:cs typeface="Arial" charset="0"/>
              </a:rPr>
              <a:t>It has been thought that a large volcanic eruption would introduce artificial skill in a retrospective decadal climate prediction and simplify the problem.  But the </a:t>
            </a:r>
            <a:r>
              <a:rPr lang="en-US" dirty="0" err="1">
                <a:latin typeface="Arial" charset="0"/>
                <a:cs typeface="Arial" charset="0"/>
              </a:rPr>
              <a:t>Mt.Pinatubo</a:t>
            </a:r>
            <a:r>
              <a:rPr lang="en-US" dirty="0">
                <a:latin typeface="Arial" charset="0"/>
                <a:cs typeface="Arial" charset="0"/>
              </a:rPr>
              <a:t> eruption in 1991 actually reduced skill for predictions of tropical Pacific sea surface temperatures (SSTs), while other large eruptions did not.  This leads to the question of what are the effects of volcanic eruptions on decadal climate prediction skill in the Pacific?  </a:t>
            </a:r>
            <a:endParaRPr lang="en-US" b="1" dirty="0">
              <a:latin typeface="Calibri" pitchFamily="34" charset="0"/>
            </a:endParaRPr>
          </a:p>
        </p:txBody>
      </p:sp>
      <p:sp>
        <p:nvSpPr>
          <p:cNvPr id="9" name="TextBox 12"/>
          <p:cNvSpPr txBox="1">
            <a:spLocks noChangeArrowheads="1"/>
          </p:cNvSpPr>
          <p:nvPr/>
        </p:nvSpPr>
        <p:spPr bwMode="auto">
          <a:xfrm>
            <a:off x="4343400" y="2895600"/>
            <a:ext cx="4953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b="1">
                <a:solidFill>
                  <a:srgbClr val="0070C0"/>
                </a:solidFill>
                <a:latin typeface="Arial" pitchFamily="34" charset="0"/>
              </a:rPr>
              <a:t>Left column shows observations for seasons following the 1991 Pinatubo eruption, right column shows CMIP5 multi-model average predictions initialized prior to the eruption in 1990 for those same seasons, showing why the initialized predictions for the Pinatubo-affected years have low skill in the Pacific</a:t>
            </a:r>
            <a:endParaRPr lang="en-US" altLang="en-US" sz="1800" b="1">
              <a:solidFill>
                <a:srgbClr val="0070C0"/>
              </a:solidFill>
              <a:latin typeface="Arial" pitchFamily="34" charset="0"/>
            </a:endParaRPr>
          </a:p>
        </p:txBody>
      </p:sp>
      <p:sp>
        <p:nvSpPr>
          <p:cNvPr id="10" name="Rectangle 3"/>
          <p:cNvSpPr>
            <a:spLocks noChangeArrowheads="1"/>
          </p:cNvSpPr>
          <p:nvPr/>
        </p:nvSpPr>
        <p:spPr bwMode="auto">
          <a:xfrm>
            <a:off x="-76200" y="3657600"/>
            <a:ext cx="4419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r>
              <a:rPr lang="en-US" altLang="en-US" sz="2000" b="1"/>
              <a:t>Approach</a:t>
            </a:r>
          </a:p>
          <a:p>
            <a:pPr eaLnBrk="1" hangingPunct="1">
              <a:spcBef>
                <a:spcPct val="15000"/>
              </a:spcBef>
              <a:buFontTx/>
              <a:buChar char="•"/>
            </a:pPr>
            <a:r>
              <a:rPr lang="en-US" altLang="en-US" sz="1800">
                <a:latin typeface="Arial" pitchFamily="34" charset="0"/>
              </a:rPr>
              <a:t>Analyze initialized hindcasts of the CMIP5 multi-model ensemble for predicted 3-7 year averages after the major volcanic eruptions from 1960-2000, and compare to observations </a:t>
            </a:r>
          </a:p>
          <a:p>
            <a:pPr eaLnBrk="1" hangingPunct="1">
              <a:spcBef>
                <a:spcPct val="15000"/>
              </a:spcBef>
              <a:buFontTx/>
              <a:buChar char="•"/>
            </a:pPr>
            <a:r>
              <a:rPr lang="en-US" altLang="en-US" sz="1800">
                <a:latin typeface="Arial" pitchFamily="34" charset="0"/>
              </a:rPr>
              <a:t>Analyze the CESM1 large ensemble to diagnose a single model’s response to those same large volcanic eruptions</a:t>
            </a:r>
          </a:p>
        </p:txBody>
      </p:sp>
      <p:sp>
        <p:nvSpPr>
          <p:cNvPr id="11" name="TextBox 24"/>
          <p:cNvSpPr txBox="1">
            <a:spLocks noChangeArrowheads="1"/>
          </p:cNvSpPr>
          <p:nvPr/>
        </p:nvSpPr>
        <p:spPr bwMode="auto">
          <a:xfrm>
            <a:off x="4305300" y="3784600"/>
            <a:ext cx="506730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000" b="1">
                <a:cs typeface="Arial" pitchFamily="34" charset="0"/>
              </a:rPr>
              <a:t>Impact</a:t>
            </a:r>
          </a:p>
          <a:p>
            <a:pPr eaLnBrk="1" hangingPunct="1">
              <a:spcBef>
                <a:spcPct val="0"/>
              </a:spcBef>
              <a:buFontTx/>
              <a:buNone/>
            </a:pPr>
            <a:r>
              <a:rPr lang="en-US" altLang="en-US" sz="1800">
                <a:latin typeface="Arial" pitchFamily="34" charset="0"/>
                <a:cs typeface="Arial" pitchFamily="34" charset="0"/>
              </a:rPr>
              <a:t>The post-eruption sequence of Pacific SSTs after the Pinatubo eruption did not happen to follow the multi-model multi-ensemble sequence, while the internal variability in the observations after El Chichon and Agung was closer to the forced response in the models.  Thus a volcanic eruption actually complicates the Pacific decadal climate prediction problem.</a:t>
            </a:r>
          </a:p>
        </p:txBody>
      </p:sp>
    </p:spTree>
    <p:extLst>
      <p:ext uri="{BB962C8B-B14F-4D97-AF65-F5344CB8AC3E}">
        <p14:creationId xmlns:p14="http://schemas.microsoft.com/office/powerpoint/2010/main" val="1393844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2016-11-28T21:03:52Z</dcterms:created>
  <dcterms:modified xsi:type="dcterms:W3CDTF">2016-11-28T21:04:24Z</dcterms:modified>
</cp:coreProperties>
</file>