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6"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95" d="100"/>
          <a:sy n="95" d="100"/>
        </p:scale>
        <p:origin x="1627"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4/16/2018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4024575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4/16/2018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C:\Users\meehl\Downloads\NewFig4minusFigS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191869"/>
            <a:ext cx="4343400" cy="4227731"/>
          </a:xfrm>
          <a:prstGeom prst="rect">
            <a:avLst/>
          </a:prstGeom>
          <a:noFill/>
          <a:extLst/>
        </p:spPr>
      </p:pic>
      <p:pic>
        <p:nvPicPr>
          <p:cNvPr id="14" name="Picture 1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6096000"/>
            <a:ext cx="1143000" cy="381000"/>
          </a:xfrm>
          <a:prstGeom prst="rect">
            <a:avLst/>
          </a:prstGeom>
        </p:spPr>
      </p:pic>
      <p:sp>
        <p:nvSpPr>
          <p:cNvPr id="5" name="TextBox 4"/>
          <p:cNvSpPr txBox="1"/>
          <p:nvPr/>
        </p:nvSpPr>
        <p:spPr>
          <a:xfrm>
            <a:off x="-1" y="-25063"/>
            <a:ext cx="9144001" cy="369332"/>
          </a:xfrm>
          <a:prstGeom prst="rect">
            <a:avLst/>
          </a:prstGeom>
          <a:noFill/>
        </p:spPr>
        <p:txBody>
          <a:bodyPr wrap="square">
            <a:spAutoFit/>
          </a:bodyPr>
          <a:lstStyle/>
          <a:p>
            <a:pPr algn="ctr"/>
            <a:r>
              <a:rPr lang="en-US" b="1" dirty="0" smtClean="0"/>
              <a:t>Future </a:t>
            </a:r>
            <a:r>
              <a:rPr lang="en-US" b="1" dirty="0"/>
              <a:t>heat waves and </a:t>
            </a:r>
            <a:r>
              <a:rPr lang="en-US" b="1" dirty="0" smtClean="0"/>
              <a:t>extreme surface ozone events</a:t>
            </a:r>
            <a:endParaRPr lang="en-US" sz="2000" b="1" dirty="0"/>
          </a:p>
        </p:txBody>
      </p:sp>
      <p:sp>
        <p:nvSpPr>
          <p:cNvPr id="12" name="TextBox 11"/>
          <p:cNvSpPr txBox="1"/>
          <p:nvPr/>
        </p:nvSpPr>
        <p:spPr>
          <a:xfrm>
            <a:off x="1066800" y="6019800"/>
            <a:ext cx="7010400" cy="55399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b="1" dirty="0" smtClean="0"/>
              <a:t>Meehl</a:t>
            </a:r>
            <a:r>
              <a:rPr lang="en-US" sz="1000" b="1" dirty="0"/>
              <a:t>, G.A.</a:t>
            </a:r>
            <a:r>
              <a:rPr lang="en-US" sz="1000" dirty="0"/>
              <a:t>, </a:t>
            </a:r>
            <a:r>
              <a:rPr lang="en-US" sz="1000" b="1" dirty="0"/>
              <a:t>C. Tebaldi</a:t>
            </a:r>
            <a:r>
              <a:rPr lang="en-US" sz="1000" dirty="0"/>
              <a:t>, S. </a:t>
            </a:r>
            <a:r>
              <a:rPr lang="en-US" sz="1000" dirty="0" err="1"/>
              <a:t>Tilmes</a:t>
            </a:r>
            <a:r>
              <a:rPr lang="en-US" sz="1000" dirty="0"/>
              <a:t>, J.-F. </a:t>
            </a:r>
            <a:r>
              <a:rPr lang="en-US" sz="1000" dirty="0" err="1"/>
              <a:t>Lamarque</a:t>
            </a:r>
            <a:r>
              <a:rPr lang="en-US" sz="1000" dirty="0"/>
              <a:t>, </a:t>
            </a:r>
            <a:r>
              <a:rPr lang="en-US" sz="1000" b="1" dirty="0"/>
              <a:t>S. Bates, A. Pendergrass</a:t>
            </a:r>
            <a:r>
              <a:rPr lang="en-US" sz="1000" dirty="0"/>
              <a:t>, and D. </a:t>
            </a:r>
            <a:r>
              <a:rPr lang="en-US" sz="1000" dirty="0" err="1"/>
              <a:t>Lombardozzi</a:t>
            </a:r>
            <a:r>
              <a:rPr lang="en-US" sz="1000" dirty="0"/>
              <a:t>, 2018:  Future heat waves and surface ozone.  </a:t>
            </a:r>
            <a:r>
              <a:rPr lang="en-US" sz="1000" i="1" dirty="0" err="1"/>
              <a:t>Env</a:t>
            </a:r>
            <a:r>
              <a:rPr lang="en-US" sz="1000" i="1" dirty="0"/>
              <a:t>. Res. Lett</a:t>
            </a:r>
            <a:r>
              <a:rPr lang="en-US" sz="1000" dirty="0"/>
              <a:t>., http://iopscience.iop.org/article/10.1088/1748-9326/aabcdc.</a:t>
            </a:r>
          </a:p>
          <a:p>
            <a:endParaRPr lang="en-US" sz="1000" b="1" dirty="0">
              <a:solidFill>
                <a:srgbClr val="800000"/>
              </a:solidFill>
            </a:endParaRPr>
          </a:p>
        </p:txBody>
      </p:sp>
      <p:sp>
        <p:nvSpPr>
          <p:cNvPr id="16" name="TextBox 15"/>
          <p:cNvSpPr txBox="1"/>
          <p:nvPr/>
        </p:nvSpPr>
        <p:spPr>
          <a:xfrm>
            <a:off x="14726" y="929044"/>
            <a:ext cx="5014474" cy="2092881"/>
          </a:xfrm>
          <a:prstGeom prst="rect">
            <a:avLst/>
          </a:prstGeom>
          <a:noFill/>
        </p:spPr>
        <p:txBody>
          <a:bodyPr wrap="square" rtlCol="0">
            <a:spAutoFit/>
          </a:bodyPr>
          <a:lstStyle/>
          <a:p>
            <a:r>
              <a:rPr lang="en-US" sz="1600" b="1" u="sng" dirty="0" smtClean="0">
                <a:solidFill>
                  <a:srgbClr val="FF0000"/>
                </a:solidFill>
              </a:rPr>
              <a:t>Research: </a:t>
            </a:r>
          </a:p>
          <a:p>
            <a:r>
              <a:rPr lang="en-US" sz="1600" dirty="0" smtClean="0"/>
              <a:t>--Analyze a global </a:t>
            </a:r>
            <a:r>
              <a:rPr lang="en-US" sz="1600" dirty="0"/>
              <a:t>Earth system model </a:t>
            </a:r>
            <a:r>
              <a:rPr lang="en-US" sz="1600" dirty="0" smtClean="0"/>
              <a:t>that simulates the observed relationship </a:t>
            </a:r>
            <a:r>
              <a:rPr lang="en-US" sz="1600" dirty="0"/>
              <a:t>between heat waves and </a:t>
            </a:r>
            <a:r>
              <a:rPr lang="en-US" sz="1600" dirty="0" smtClean="0"/>
              <a:t>elevated surface </a:t>
            </a:r>
            <a:r>
              <a:rPr lang="en-US" sz="1600" dirty="0"/>
              <a:t>ozone </a:t>
            </a:r>
            <a:r>
              <a:rPr lang="en-US" sz="1600" dirty="0" smtClean="0"/>
              <a:t>levels with associated severe health impacts</a:t>
            </a:r>
          </a:p>
          <a:p>
            <a:r>
              <a:rPr lang="en-US" sz="1600" dirty="0" smtClean="0"/>
              <a:t>--The </a:t>
            </a:r>
            <a:r>
              <a:rPr lang="en-US" sz="1600" dirty="0"/>
              <a:t>model is driven by emissions of greenhouse gases and ozone precursors from a medium-high emission </a:t>
            </a:r>
            <a:r>
              <a:rPr lang="en-US" sz="1600" dirty="0" smtClean="0"/>
              <a:t>scenario (RCP6.0) compared </a:t>
            </a:r>
            <a:r>
              <a:rPr lang="en-US" sz="1600" dirty="0"/>
              <a:t>to an experiment with </a:t>
            </a:r>
            <a:r>
              <a:rPr lang="en-US" sz="1600" dirty="0" smtClean="0"/>
              <a:t>ozone </a:t>
            </a:r>
            <a:r>
              <a:rPr lang="en-US" sz="1600" dirty="0"/>
              <a:t>precursor emissions fixed at 2005 </a:t>
            </a:r>
            <a:r>
              <a:rPr lang="en-US" sz="1600" dirty="0" smtClean="0"/>
              <a:t>levels</a:t>
            </a:r>
            <a:r>
              <a:rPr lang="en-US" dirty="0" smtClean="0"/>
              <a:t>  </a:t>
            </a:r>
          </a:p>
        </p:txBody>
      </p:sp>
      <p:sp>
        <p:nvSpPr>
          <p:cNvPr id="4" name="TextBox 3"/>
          <p:cNvSpPr txBox="1"/>
          <p:nvPr/>
        </p:nvSpPr>
        <p:spPr>
          <a:xfrm>
            <a:off x="2319867" y="4326467"/>
            <a:ext cx="184666" cy="369332"/>
          </a:xfrm>
          <a:prstGeom prst="rect">
            <a:avLst/>
          </a:prstGeom>
          <a:noFill/>
        </p:spPr>
        <p:txBody>
          <a:bodyPr wrap="none" rtlCol="0">
            <a:spAutoFit/>
          </a:bodyPr>
          <a:lstStyle/>
          <a:p>
            <a:endParaRPr lang="en-US" dirty="0"/>
          </a:p>
        </p:txBody>
      </p:sp>
      <p:sp>
        <p:nvSpPr>
          <p:cNvPr id="8" name="TextBox 7"/>
          <p:cNvSpPr txBox="1"/>
          <p:nvPr/>
        </p:nvSpPr>
        <p:spPr>
          <a:xfrm>
            <a:off x="4888381" y="4343400"/>
            <a:ext cx="4331819" cy="1708160"/>
          </a:xfrm>
          <a:prstGeom prst="rect">
            <a:avLst/>
          </a:prstGeom>
          <a:noFill/>
        </p:spPr>
        <p:txBody>
          <a:bodyPr wrap="square" rtlCol="0">
            <a:spAutoFit/>
          </a:bodyPr>
          <a:lstStyle/>
          <a:p>
            <a:r>
              <a:rPr lang="en-US" sz="1050" dirty="0" smtClean="0">
                <a:solidFill>
                  <a:srgbClr val="0070C0"/>
                </a:solidFill>
              </a:rPr>
              <a:t>Top panels:  Orange and red areas denote higher ozone during present-day heat waves in the model as observed;  Panels at lower left:  green and blue colors show decreases of ozone during future more intense heat waves in middle and late century due to the prescribed decreases in ozone precursors in RCP6.0, yellow denotes higher ozone in heat waves where there are prescribed increases of ozone precursors;  Panels at lower right:  Orange and yellow areas are where ozone increases in future more intense heat waves with stabilized ozone precursors, green areas are where ozone decreases in future intense heat waves mainly due to ozone suppression likely related to changes in isoprene emissions from forests</a:t>
            </a:r>
            <a:endParaRPr lang="en-US" sz="1050" b="1" dirty="0">
              <a:solidFill>
                <a:srgbClr val="0070C0"/>
              </a:solidFill>
            </a:endParaRPr>
          </a:p>
        </p:txBody>
      </p:sp>
      <p:sp>
        <p:nvSpPr>
          <p:cNvPr id="20" name="TextBox 19"/>
          <p:cNvSpPr txBox="1"/>
          <p:nvPr/>
        </p:nvSpPr>
        <p:spPr>
          <a:xfrm>
            <a:off x="0" y="2971800"/>
            <a:ext cx="5029200" cy="3231654"/>
          </a:xfrm>
          <a:prstGeom prst="rect">
            <a:avLst/>
          </a:prstGeom>
          <a:noFill/>
        </p:spPr>
        <p:txBody>
          <a:bodyPr wrap="square" rtlCol="0">
            <a:spAutoFit/>
          </a:bodyPr>
          <a:lstStyle/>
          <a:p>
            <a:r>
              <a:rPr lang="en-US" sz="1600" b="1" u="sng" dirty="0" smtClean="0">
                <a:solidFill>
                  <a:srgbClr val="FF0000"/>
                </a:solidFill>
              </a:rPr>
              <a:t>Impact</a:t>
            </a:r>
            <a:r>
              <a:rPr lang="en-US" sz="1600" u="sng" dirty="0" smtClean="0">
                <a:solidFill>
                  <a:srgbClr val="FF0000"/>
                </a:solidFill>
              </a:rPr>
              <a:t>:</a:t>
            </a:r>
            <a:r>
              <a:rPr lang="en-US" sz="1600" dirty="0" smtClean="0">
                <a:solidFill>
                  <a:srgbClr val="000000"/>
                </a:solidFill>
              </a:rPr>
              <a:t> O</a:t>
            </a:r>
            <a:r>
              <a:rPr lang="en-US" sz="1600" dirty="0" smtClean="0"/>
              <a:t>zone </a:t>
            </a:r>
            <a:r>
              <a:rPr lang="en-US" sz="1600" dirty="0"/>
              <a:t>concentrations during future </a:t>
            </a:r>
            <a:r>
              <a:rPr lang="en-US" sz="1600" dirty="0" smtClean="0"/>
              <a:t>more intense heat waves </a:t>
            </a:r>
            <a:r>
              <a:rPr lang="en-US" sz="1600" b="1" i="1" dirty="0"/>
              <a:t>decrease</a:t>
            </a:r>
            <a:r>
              <a:rPr lang="en-US" sz="1600" dirty="0"/>
              <a:t> </a:t>
            </a:r>
            <a:r>
              <a:rPr lang="en-US" sz="1600" dirty="0" smtClean="0"/>
              <a:t>in </a:t>
            </a:r>
            <a:r>
              <a:rPr lang="en-US" sz="1600" dirty="0"/>
              <a:t>areas where ozone precursors are prescribed to decrease in RCP6.0 (e.g. most of North America and </a:t>
            </a:r>
            <a:r>
              <a:rPr lang="en-US" sz="1600" dirty="0" smtClean="0"/>
              <a:t>Europe), and ozone </a:t>
            </a:r>
            <a:r>
              <a:rPr lang="en-US" sz="1600" dirty="0"/>
              <a:t>concentrations during heat waves </a:t>
            </a:r>
            <a:r>
              <a:rPr lang="en-US" sz="1600" b="1" i="1" dirty="0"/>
              <a:t>increase</a:t>
            </a:r>
            <a:r>
              <a:rPr lang="en-US" sz="1600" dirty="0"/>
              <a:t> in areas where ozone precursors either increase or have little change (e.g. central Asia, the Mideast, northern Africa). </a:t>
            </a:r>
            <a:r>
              <a:rPr lang="en-US" sz="1600" dirty="0" smtClean="0"/>
              <a:t>With stabilized </a:t>
            </a:r>
            <a:r>
              <a:rPr lang="en-US" sz="1600" dirty="0"/>
              <a:t>ozone </a:t>
            </a:r>
            <a:r>
              <a:rPr lang="en-US" sz="1600" dirty="0" smtClean="0"/>
              <a:t>precursors, </a:t>
            </a:r>
            <a:r>
              <a:rPr lang="en-US" sz="1600" dirty="0"/>
              <a:t>surface ozone concentrations </a:t>
            </a:r>
            <a:r>
              <a:rPr lang="en-US" sz="1600" b="1" i="1" dirty="0"/>
              <a:t>increase</a:t>
            </a:r>
            <a:r>
              <a:rPr lang="en-US" sz="1600" dirty="0"/>
              <a:t> during future heat </a:t>
            </a:r>
            <a:r>
              <a:rPr lang="en-US" sz="1600" dirty="0" smtClean="0"/>
              <a:t>waves </a:t>
            </a:r>
            <a:r>
              <a:rPr lang="en-US" sz="1600" dirty="0"/>
              <a:t>compared to non-heat wave days in most regions except </a:t>
            </a:r>
            <a:r>
              <a:rPr lang="en-US" sz="1600" dirty="0" smtClean="0"/>
              <a:t>where </a:t>
            </a:r>
            <a:r>
              <a:rPr lang="en-US" sz="1600" dirty="0"/>
              <a:t>there is ozone </a:t>
            </a:r>
            <a:r>
              <a:rPr lang="en-US" sz="1600" dirty="0" smtClean="0"/>
              <a:t>suppression that is likely associated with changes in isoprene emissions </a:t>
            </a:r>
            <a:r>
              <a:rPr lang="en-US" sz="1600" dirty="0"/>
              <a:t>at high temperatures </a:t>
            </a:r>
            <a:r>
              <a:rPr lang="en-US" sz="1600" dirty="0" smtClean="0"/>
              <a:t>from forests</a:t>
            </a:r>
            <a:endParaRPr lang="en-US" sz="1600" dirty="0"/>
          </a:p>
          <a:p>
            <a:r>
              <a:rPr lang="en-US" sz="1200" u="sng" dirty="0" smtClean="0">
                <a:solidFill>
                  <a:srgbClr val="000000"/>
                </a:solidFill>
              </a:rPr>
              <a:t> </a:t>
            </a:r>
            <a:endParaRPr lang="en-US" u="sng" dirty="0" smtClean="0">
              <a:solidFill>
                <a:srgbClr val="000000"/>
              </a:solidFill>
            </a:endParaRPr>
          </a:p>
        </p:txBody>
      </p:sp>
      <p:pic>
        <p:nvPicPr>
          <p:cNvPr id="19" name="Picture 5" descr="NCA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4779" y="6019800"/>
            <a:ext cx="963021" cy="65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1" y="344269"/>
            <a:ext cx="5029201" cy="584775"/>
          </a:xfrm>
          <a:prstGeom prst="rect">
            <a:avLst/>
          </a:prstGeom>
          <a:noFill/>
        </p:spPr>
        <p:txBody>
          <a:bodyPr wrap="square" rtlCol="0">
            <a:spAutoFit/>
          </a:bodyPr>
          <a:lstStyle/>
          <a:p>
            <a:r>
              <a:rPr lang="en-US" sz="1600" b="1" u="sng" dirty="0" smtClean="0">
                <a:solidFill>
                  <a:srgbClr val="FF0000"/>
                </a:solidFill>
              </a:rPr>
              <a:t>Objective: </a:t>
            </a:r>
            <a:r>
              <a:rPr lang="en-US" sz="1600" dirty="0" smtClean="0"/>
              <a:t>Understand how more intense heat waves in the future could affect severe surface ozone events</a:t>
            </a:r>
          </a:p>
        </p:txBody>
      </p:sp>
      <p:sp>
        <p:nvSpPr>
          <p:cNvPr id="2" name="Rectangle 1"/>
          <p:cNvSpPr/>
          <p:nvPr/>
        </p:nvSpPr>
        <p:spPr>
          <a:xfrm>
            <a:off x="-1" y="6629400"/>
            <a:ext cx="2319868"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3123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18783</TotalTime>
  <Words>360</Words>
  <Application>Microsoft Office PowerPoint</Application>
  <PresentationFormat>On-screen Show (4:3)</PresentationFormat>
  <Paragraphs>10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Rod</vt:lpstr>
      <vt:lpstr>Office Theme</vt:lpstr>
      <vt:lpstr>PowerPoint Presentation</vt:lpstr>
      <vt:lpstr>PowerPoint Presentation</vt:lpstr>
    </vt:vector>
  </TitlesOfParts>
  <Company>Office of Science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Stephanie Shearer</cp:lastModifiedBy>
  <cp:revision>142</cp:revision>
  <dcterms:created xsi:type="dcterms:W3CDTF">2016-01-21T12:20:43Z</dcterms:created>
  <dcterms:modified xsi:type="dcterms:W3CDTF">2018-04-16T20:24:38Z</dcterms:modified>
</cp:coreProperties>
</file>