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3704"/>
  </p:normalViewPr>
  <p:slideViewPr>
    <p:cSldViewPr snapToGrid="0" snapToObjects="1">
      <p:cViewPr varScale="1">
        <p:scale>
          <a:sx n="82" d="100"/>
          <a:sy n="82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1/5/2021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-1143000" y="13657"/>
            <a:ext cx="1453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Atlantic </a:t>
            </a:r>
            <a:r>
              <a:rPr lang="en-US" sz="2400" b="1" dirty="0"/>
              <a:t>and Pacific tropics connected by mutually interactive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decadal-timescale </a:t>
            </a:r>
            <a:r>
              <a:rPr lang="en-US" sz="2400" b="1" dirty="0"/>
              <a:t>processes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188841" y="771494"/>
            <a:ext cx="1182756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Meehl</a:t>
            </a:r>
            <a:r>
              <a:rPr lang="en-US" sz="1400" b="1" dirty="0"/>
              <a:t>, G.A</a:t>
            </a:r>
            <a:r>
              <a:rPr lang="en-US" sz="1400" b="1" dirty="0" smtClean="0"/>
              <a:t>.,</a:t>
            </a:r>
            <a:r>
              <a:rPr lang="en-US" sz="1400" dirty="0"/>
              <a:t> </a:t>
            </a:r>
            <a:r>
              <a:rPr lang="en-US" sz="1400" b="1" dirty="0" smtClean="0"/>
              <a:t>A</a:t>
            </a:r>
            <a:r>
              <a:rPr lang="en-US" sz="1400" b="1" dirty="0"/>
              <a:t>. Hu</a:t>
            </a:r>
            <a:r>
              <a:rPr lang="en-US" sz="1400" dirty="0"/>
              <a:t>, F. </a:t>
            </a:r>
            <a:r>
              <a:rPr lang="en-US" sz="1400" dirty="0" err="1"/>
              <a:t>Castruccio</a:t>
            </a:r>
            <a:r>
              <a:rPr lang="en-US" sz="1400" dirty="0"/>
              <a:t>, M.H. England, </a:t>
            </a:r>
            <a:r>
              <a:rPr lang="en-US" sz="1400" b="1" dirty="0"/>
              <a:t>S.C. Bates</a:t>
            </a:r>
            <a:r>
              <a:rPr lang="en-US" sz="1400" dirty="0"/>
              <a:t>, G. </a:t>
            </a:r>
            <a:r>
              <a:rPr lang="en-US" sz="1400" dirty="0" err="1"/>
              <a:t>Donabasoglu</a:t>
            </a:r>
            <a:r>
              <a:rPr lang="en-US" sz="1400" dirty="0"/>
              <a:t>, S. McGregor, </a:t>
            </a:r>
            <a:r>
              <a:rPr lang="en-US" sz="1400" b="1" dirty="0"/>
              <a:t>J.M. </a:t>
            </a:r>
            <a:r>
              <a:rPr lang="en-US" sz="1400" b="1" dirty="0" err="1"/>
              <a:t>Arblaster</a:t>
            </a:r>
            <a:r>
              <a:rPr lang="en-US" sz="1400" dirty="0"/>
              <a:t>, S.-P. </a:t>
            </a:r>
            <a:r>
              <a:rPr lang="en-US" sz="1400" dirty="0" err="1"/>
              <a:t>Xie</a:t>
            </a:r>
            <a:r>
              <a:rPr lang="en-US" sz="1400" dirty="0"/>
              <a:t>, and </a:t>
            </a:r>
            <a:r>
              <a:rPr lang="en-US" sz="1400" b="1" dirty="0"/>
              <a:t>N. Rosenbloom</a:t>
            </a:r>
            <a:r>
              <a:rPr lang="en-US" sz="1400" dirty="0"/>
              <a:t>, 2020:  Mutually interactive decadal-timescale processes connecting the tropical Atlantic and Pacific, </a:t>
            </a:r>
            <a:r>
              <a:rPr lang="en-US" sz="1400" i="1" dirty="0"/>
              <a:t>Nature Geo.,</a:t>
            </a:r>
            <a:r>
              <a:rPr lang="en-US" sz="1400" dirty="0"/>
              <a:t> doi:10.1038/s41561-020-00669-x. </a:t>
            </a:r>
            <a:r>
              <a:rPr lang="en-US" sz="1400" dirty="0" smtClean="0"/>
              <a:t>   (DOE-funded authors in bold face)</a:t>
            </a:r>
            <a:endParaRPr lang="en-US" sz="1400" dirty="0"/>
          </a:p>
          <a:p>
            <a:r>
              <a:rPr lang="en-US" sz="1400" b="1" dirty="0" smtClean="0"/>
              <a:t> </a:t>
            </a:r>
            <a:endParaRPr lang="en-US" sz="1400" u="sng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6742F-C649-2B49-98F6-A53498F1E1D6}"/>
              </a:ext>
            </a:extLst>
          </p:cNvPr>
          <p:cNvSpPr/>
          <p:nvPr/>
        </p:nvSpPr>
        <p:spPr>
          <a:xfrm>
            <a:off x="8177705" y="5207745"/>
            <a:ext cx="26641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Schematic illustration of mutual interaction between the tropical Atlantic and  Pacific</a:t>
            </a:r>
            <a:r>
              <a:rPr lang="en-US" sz="1100" dirty="0" smtClean="0"/>
              <a:t>. </a:t>
            </a:r>
            <a:endParaRPr lang="en-US" sz="1100" dirty="0">
              <a:latin typeface="NimbusRomNo9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66502" y="1725600"/>
            <a:ext cx="845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/>
              <a:t>Decadal climate prediction presumes there are decadal timescale processes and mechanisms that, if initialized properly in models, potentially provide predictive skill more than one or two years into the future. </a:t>
            </a:r>
            <a:r>
              <a:rPr lang="en-US" sz="1400" dirty="0" smtClean="0"/>
              <a:t>  It is possible that the tropical Atlantic could drive the tropical Pacific or vice versa, and predicting decadal variability in one could provide prediction skill in the other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8526324" y="1766165"/>
            <a:ext cx="369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/>
                <a:cs typeface="Arial"/>
              </a:rPr>
              <a:t>APPROACH</a:t>
            </a:r>
          </a:p>
          <a:p>
            <a:r>
              <a:rPr lang="en-US" sz="1400" dirty="0" smtClean="0"/>
              <a:t>Observations and pacemaker model experiments (where SSTs in one region are specified and the rest of the model is fully coupled) are analyzed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66502" y="2866255"/>
            <a:ext cx="12125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Arial"/>
                <a:cs typeface="Arial"/>
              </a:rPr>
              <a:t>IMPACT</a:t>
            </a:r>
          </a:p>
          <a:p>
            <a:r>
              <a:rPr lang="en-US" sz="1400" dirty="0" smtClean="0"/>
              <a:t>There </a:t>
            </a:r>
            <a:r>
              <a:rPr lang="en-US" sz="1400" dirty="0"/>
              <a:t>tends to be a weak </a:t>
            </a:r>
            <a:r>
              <a:rPr lang="en-US" sz="1400" i="1" dirty="0"/>
              <a:t>opposite-sign</a:t>
            </a:r>
            <a:r>
              <a:rPr lang="en-US" sz="1400" dirty="0"/>
              <a:t> SST  response in the tropical Pacific when observed SSTs are specified in the Atlantic, while there is a weak </a:t>
            </a:r>
            <a:r>
              <a:rPr lang="en-US" sz="1400" i="1" dirty="0"/>
              <a:t>same-sign</a:t>
            </a:r>
            <a:r>
              <a:rPr lang="en-US" sz="1400" dirty="0"/>
              <a:t> SST response in the tropical Atlantic when observed SSTs are specified in the tropical Pacific</a:t>
            </a:r>
            <a:r>
              <a:rPr lang="en-US" sz="1400" dirty="0" smtClean="0"/>
              <a:t>. Therefore, one basin does not drive the other, but processes </a:t>
            </a:r>
            <a:r>
              <a:rPr lang="en-US" sz="1400" dirty="0"/>
              <a:t>in the Pacific and Atlantic are </a:t>
            </a:r>
            <a:r>
              <a:rPr lang="en-US" sz="1400" dirty="0" smtClean="0"/>
              <a:t>sequentially and mutually </a:t>
            </a:r>
            <a:r>
              <a:rPr lang="en-US" sz="1400" dirty="0"/>
              <a:t>interactive through the atmospheric Walker Circulation along with contributions from </a:t>
            </a:r>
            <a:r>
              <a:rPr lang="en-US" sz="1400" dirty="0" err="1"/>
              <a:t>midlatitude</a:t>
            </a:r>
            <a:r>
              <a:rPr lang="en-US" sz="1400" dirty="0"/>
              <a:t> teleconnections for the Atlantic response to the </a:t>
            </a:r>
            <a:r>
              <a:rPr lang="en-US" sz="1400" dirty="0" smtClean="0"/>
              <a:t>Pacific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" y="4023360"/>
            <a:ext cx="8475669" cy="21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265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NimbusRomNo9L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55</cp:revision>
  <dcterms:created xsi:type="dcterms:W3CDTF">2017-08-29T22:43:04Z</dcterms:created>
  <dcterms:modified xsi:type="dcterms:W3CDTF">2021-01-05T17:49:59Z</dcterms:modified>
</cp:coreProperties>
</file>