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varScale="1">
        <p:scale>
          <a:sx n="82" d="100"/>
          <a:sy n="82" d="100"/>
        </p:scale>
        <p:origin x="94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6/7/2021</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173480" y="120337"/>
            <a:ext cx="14531009" cy="461665"/>
          </a:xfrm>
          <a:prstGeom prst="rect">
            <a:avLst/>
          </a:prstGeom>
          <a:noFill/>
        </p:spPr>
        <p:txBody>
          <a:bodyPr wrap="square" rtlCol="0">
            <a:spAutoFit/>
          </a:bodyPr>
          <a:lstStyle/>
          <a:p>
            <a:pPr algn="ctr"/>
            <a:r>
              <a:rPr lang="en-US" sz="2400" b="1" dirty="0" smtClean="0"/>
              <a:t>Initialized </a:t>
            </a:r>
            <a:r>
              <a:rPr lang="en-US" sz="2400" b="1" dirty="0"/>
              <a:t>Earth System prediction from </a:t>
            </a:r>
            <a:r>
              <a:rPr lang="en-US" sz="2400" b="1" dirty="0" err="1"/>
              <a:t>subseasonal</a:t>
            </a:r>
            <a:r>
              <a:rPr lang="en-US" sz="2400" b="1" dirty="0"/>
              <a:t> to decadal </a:t>
            </a:r>
            <a:r>
              <a:rPr lang="en-US" sz="2400" b="1" dirty="0" smtClean="0"/>
              <a:t>timescales</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88841" y="619094"/>
            <a:ext cx="11827565" cy="738664"/>
          </a:xfrm>
          <a:prstGeom prst="rect">
            <a:avLst/>
          </a:prstGeom>
          <a:noFill/>
          <a:ln>
            <a:solidFill>
              <a:schemeClr val="accent1"/>
            </a:solidFill>
          </a:ln>
        </p:spPr>
        <p:txBody>
          <a:bodyPr wrap="square" rtlCol="0">
            <a:spAutoFit/>
          </a:bodyPr>
          <a:lstStyle/>
          <a:p>
            <a:r>
              <a:rPr lang="en-US" sz="1400" b="1" dirty="0" smtClean="0"/>
              <a:t>Meehl</a:t>
            </a:r>
            <a:r>
              <a:rPr lang="en-US" sz="1400" b="1" dirty="0"/>
              <a:t>, G.A</a:t>
            </a:r>
            <a:r>
              <a:rPr lang="en-US" sz="1400" b="1" dirty="0" smtClean="0"/>
              <a:t>.,</a:t>
            </a:r>
            <a:r>
              <a:rPr lang="en-US" sz="1400" b="1" dirty="0"/>
              <a:t> J.H. Richter</a:t>
            </a:r>
            <a:r>
              <a:rPr lang="en-US" sz="1400" dirty="0"/>
              <a:t>, et al., 2021:  Initialized Earth system prediction from </a:t>
            </a:r>
            <a:r>
              <a:rPr lang="en-US" sz="1400" dirty="0" err="1"/>
              <a:t>subseasonal</a:t>
            </a:r>
            <a:r>
              <a:rPr lang="en-US" sz="1400" dirty="0"/>
              <a:t> to decadal timescales, </a:t>
            </a:r>
            <a:r>
              <a:rPr lang="en-US" sz="1400" i="1" dirty="0"/>
              <a:t>Nature Reviews Earth and Environment</a:t>
            </a:r>
            <a:r>
              <a:rPr lang="en-US" sz="1400" dirty="0"/>
              <a:t>, https://doi.org/10.1038/s43017-021-00155- </a:t>
            </a:r>
            <a:r>
              <a:rPr lang="en-US" sz="1400" dirty="0" smtClean="0"/>
              <a:t>x. (DOE-funded authors in bold face)</a:t>
            </a:r>
            <a:endParaRPr lang="en-US" sz="1400" dirty="0"/>
          </a:p>
          <a:p>
            <a:r>
              <a:rPr lang="en-US" sz="1400" b="1" dirty="0" smtClean="0"/>
              <a:t> </a:t>
            </a:r>
            <a:endParaRPr lang="en-US" sz="1400" u="sng" dirty="0">
              <a:effectLst/>
            </a:endParaRPr>
          </a:p>
        </p:txBody>
      </p:sp>
      <p:sp>
        <p:nvSpPr>
          <p:cNvPr id="9" name="Rectangle 8">
            <a:extLst>
              <a:ext uri="{FF2B5EF4-FFF2-40B4-BE49-F238E27FC236}">
                <a16:creationId xmlns:a16="http://schemas.microsoft.com/office/drawing/2014/main" id="{5ED6742F-C649-2B49-98F6-A53498F1E1D6}"/>
              </a:ext>
            </a:extLst>
          </p:cNvPr>
          <p:cNvSpPr/>
          <p:nvPr/>
        </p:nvSpPr>
        <p:spPr>
          <a:xfrm>
            <a:off x="8419225" y="4025120"/>
            <a:ext cx="3423972" cy="1615827"/>
          </a:xfrm>
          <a:prstGeom prst="rect">
            <a:avLst/>
          </a:prstGeom>
        </p:spPr>
        <p:txBody>
          <a:bodyPr wrap="square">
            <a:spAutoFit/>
          </a:bodyPr>
          <a:lstStyle/>
          <a:p>
            <a:r>
              <a:rPr lang="en-US" sz="1100" dirty="0"/>
              <a:t>Timescales and sources of predictability for S2S, S2I, and S2D. Lighter green shading indicates larger uncertainty.  MJO: Madden-Julian Oscillation; NAO: North Atlantic Oscillation; QBO: Quasi-Biennial Oscillation; SSWs: Sudden Stratospheric Warmings; ENSO: El Niño-Southern Oscillation; PDV: Pacific Decadal Variability; AMV: Atlantic Multi-decadal variability; GMST: Global Mean Surface Temperature; GHG</a:t>
            </a:r>
            <a:r>
              <a:rPr lang="en-US" sz="1100" dirty="0" smtClean="0"/>
              <a:t>:</a:t>
            </a:r>
            <a:endParaRPr lang="en-US" sz="1100" dirty="0">
              <a:latin typeface="NimbusRomNo9L"/>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84384" y="1336680"/>
            <a:ext cx="7008896" cy="1631216"/>
          </a:xfrm>
          <a:prstGeom prst="rect">
            <a:avLst/>
          </a:prstGeom>
          <a:noFill/>
        </p:spPr>
        <p:txBody>
          <a:bodyPr wrap="square" rtlCol="0">
            <a:spAutoFit/>
          </a:bodyPr>
          <a:lstStyle/>
          <a:p>
            <a:r>
              <a:rPr lang="en-US" sz="1600" b="1" i="1" dirty="0">
                <a:latin typeface="Arial"/>
                <a:cs typeface="Arial"/>
              </a:rPr>
              <a:t>OBJECTIVE</a:t>
            </a:r>
          </a:p>
          <a:p>
            <a:r>
              <a:rPr lang="en-US" sz="1400" dirty="0"/>
              <a:t>Initialized Earth System predictions are made by starting a numerical prediction model in a state as consistent as possible to observations and running it forward in time for up to ten years. Skillful predictions at time slices from </a:t>
            </a:r>
            <a:r>
              <a:rPr lang="en-US" sz="1400" dirty="0" err="1"/>
              <a:t>subseasonal</a:t>
            </a:r>
            <a:r>
              <a:rPr lang="en-US" sz="1400" dirty="0"/>
              <a:t> to seasonal (S2S), seasonal to </a:t>
            </a:r>
            <a:r>
              <a:rPr lang="en-US" sz="1400" dirty="0" err="1"/>
              <a:t>interannual</a:t>
            </a:r>
            <a:r>
              <a:rPr lang="en-US" sz="1400" dirty="0"/>
              <a:t> (S2I) and seasonal to decadal (S2D) offer information useful for various stakeholders, from agriculture to water resource </a:t>
            </a:r>
            <a:r>
              <a:rPr lang="en-US" sz="1400" dirty="0" smtClean="0"/>
              <a:t>management</a:t>
            </a:r>
            <a:r>
              <a:rPr lang="en-US" sz="1400" dirty="0"/>
              <a:t> </a:t>
            </a:r>
            <a:r>
              <a:rPr lang="en-US" sz="1400" dirty="0" smtClean="0"/>
              <a:t>to </a:t>
            </a:r>
            <a:r>
              <a:rPr lang="en-US" sz="1400" dirty="0"/>
              <a:t>human and </a:t>
            </a:r>
            <a:r>
              <a:rPr lang="en-US" sz="1400" dirty="0" smtClean="0"/>
              <a:t>infrastructure safety</a:t>
            </a:r>
            <a:endParaRPr lang="en-US" sz="1400"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73601" y="2967896"/>
            <a:ext cx="7309239" cy="1415772"/>
          </a:xfrm>
          <a:prstGeom prst="rect">
            <a:avLst/>
          </a:prstGeom>
          <a:noFill/>
        </p:spPr>
        <p:txBody>
          <a:bodyPr wrap="square" rtlCol="0">
            <a:spAutoFit/>
          </a:bodyPr>
          <a:lstStyle/>
          <a:p>
            <a:r>
              <a:rPr lang="en-US" sz="1600" b="1" i="1" dirty="0" smtClean="0">
                <a:latin typeface="Arial"/>
                <a:cs typeface="Arial"/>
              </a:rPr>
              <a:t>APPROACH</a:t>
            </a:r>
          </a:p>
          <a:p>
            <a:r>
              <a:rPr lang="en-US" sz="1400" dirty="0"/>
              <a:t>E</a:t>
            </a:r>
            <a:r>
              <a:rPr lang="en-US" sz="1400" dirty="0" smtClean="0"/>
              <a:t>xamine </a:t>
            </a:r>
            <a:r>
              <a:rPr lang="en-US" sz="1400" dirty="0"/>
              <a:t>the processes influencing predictability, and discuss estimates of skill across S2S, S2I and S2D </a:t>
            </a:r>
            <a:r>
              <a:rPr lang="en-US" sz="1400" dirty="0" smtClean="0"/>
              <a:t>timescales.  Review the literature describing various aspects of initialized climate predictions, and assess the current state of knowledge and associated relevant research challenges that need to be addressed. </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84384" y="4286390"/>
            <a:ext cx="8224058" cy="1846659"/>
          </a:xfrm>
          <a:prstGeom prst="rect">
            <a:avLst/>
          </a:prstGeom>
          <a:noFill/>
        </p:spPr>
        <p:txBody>
          <a:bodyPr wrap="square" rtlCol="0">
            <a:spAutoFit/>
          </a:bodyPr>
          <a:lstStyle/>
          <a:p>
            <a:r>
              <a:rPr lang="en-US" sz="1600" b="1" i="1" dirty="0" smtClean="0">
                <a:latin typeface="Arial"/>
                <a:cs typeface="Arial"/>
              </a:rPr>
              <a:t>IMPACT</a:t>
            </a:r>
          </a:p>
          <a:p>
            <a:r>
              <a:rPr lang="en-US" sz="1400" dirty="0" smtClean="0"/>
              <a:t>There </a:t>
            </a:r>
            <a:r>
              <a:rPr lang="en-US" sz="1400" dirty="0"/>
              <a:t>are encouraging signs that skillful predictions can be made: at S2S timescales, there has been some skill in predicting the Madden-Julian Oscillation and North Atlantic Oscillation; at S2I in predicting the El Niño-Southern Oscillation; and at S2D, in predicting variability in North Atlantic sea surface temperatures.   However, challenges remain, and future work must prioritize reducing model error, more effectively communicating forecasts to users, and increasing process and mechanistic understanding that could increase predictive skill and, in turn, confidence. </a:t>
            </a:r>
            <a:endParaRPr lang="en-US"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093" y="1479784"/>
            <a:ext cx="4807273" cy="2545336"/>
          </a:xfrm>
          <a:prstGeom prst="rect">
            <a:avLst/>
          </a:prstGeom>
        </p:spPr>
      </p:pic>
    </p:spTree>
    <p:extLst>
      <p:ext uri="{BB962C8B-B14F-4D97-AF65-F5344CB8AC3E}">
        <p14:creationId xmlns:p14="http://schemas.microsoft.com/office/powerpoint/2010/main" val="102079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339</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60</cp:revision>
  <dcterms:created xsi:type="dcterms:W3CDTF">2017-08-29T22:43:04Z</dcterms:created>
  <dcterms:modified xsi:type="dcterms:W3CDTF">2021-06-07T17:13:44Z</dcterms:modified>
</cp:coreProperties>
</file>