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3704"/>
  </p:normalViewPr>
  <p:slideViewPr>
    <p:cSldViewPr snapToGrid="0" snapToObjects="1">
      <p:cViewPr varScale="1">
        <p:scale>
          <a:sx n="85" d="100"/>
          <a:sy n="85"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6/7/2021</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10.1029/2020EA001296"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143000" y="-24131"/>
            <a:ext cx="14531009" cy="830997"/>
          </a:xfrm>
          <a:prstGeom prst="rect">
            <a:avLst/>
          </a:prstGeom>
          <a:noFill/>
        </p:spPr>
        <p:txBody>
          <a:bodyPr wrap="square" rtlCol="0">
            <a:spAutoFit/>
          </a:bodyPr>
          <a:lstStyle/>
          <a:p>
            <a:pPr algn="ctr"/>
            <a:r>
              <a:rPr lang="en-US" sz="2400" b="1" dirty="0" smtClean="0"/>
              <a:t>Characteristics </a:t>
            </a:r>
            <a:r>
              <a:rPr lang="en-US" sz="2400" b="1" dirty="0"/>
              <a:t>of Future Warmer Base States in CESM2</a:t>
            </a:r>
            <a:endParaRPr lang="en-US" sz="2400" dirty="0"/>
          </a:p>
          <a:p>
            <a:pPr algn="ct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08722" y="454237"/>
            <a:ext cx="11574306" cy="954107"/>
          </a:xfrm>
          <a:prstGeom prst="rect">
            <a:avLst/>
          </a:prstGeom>
          <a:noFill/>
          <a:ln>
            <a:solidFill>
              <a:schemeClr val="accent1"/>
            </a:solidFill>
          </a:ln>
        </p:spPr>
        <p:txBody>
          <a:bodyPr wrap="square" rtlCol="0">
            <a:spAutoFit/>
          </a:bodyPr>
          <a:lstStyle/>
          <a:p>
            <a:pPr lvl="0"/>
            <a:r>
              <a:rPr lang="en-US" sz="1400" b="1" dirty="0" smtClean="0"/>
              <a:t>Meehl, </a:t>
            </a:r>
            <a:r>
              <a:rPr lang="en-US" sz="1400" b="1" dirty="0"/>
              <a:t>G.A, J.M. </a:t>
            </a:r>
            <a:r>
              <a:rPr lang="en-US" sz="1400" b="1" dirty="0" err="1"/>
              <a:t>Arblaster</a:t>
            </a:r>
            <a:r>
              <a:rPr lang="en-US" sz="1400" b="1" dirty="0"/>
              <a:t>, S. Bates, J.H. Richter, C. Tebaldi, </a:t>
            </a:r>
            <a:r>
              <a:rPr lang="en-US" sz="1400" dirty="0"/>
              <a:t>A. </a:t>
            </a:r>
            <a:r>
              <a:rPr lang="en-US" sz="1400" dirty="0" err="1"/>
              <a:t>Gettelman</a:t>
            </a:r>
            <a:r>
              <a:rPr lang="en-US" sz="1400" dirty="0"/>
              <a:t>, </a:t>
            </a:r>
            <a:r>
              <a:rPr lang="en-US" sz="1400" b="1" dirty="0"/>
              <a:t>B. Medeiros</a:t>
            </a:r>
            <a:r>
              <a:rPr lang="en-US" sz="1400" dirty="0"/>
              <a:t>, J. </a:t>
            </a:r>
            <a:r>
              <a:rPr lang="en-US" sz="1400" dirty="0" err="1"/>
              <a:t>Bacmeister</a:t>
            </a:r>
            <a:r>
              <a:rPr lang="en-US" sz="1400" dirty="0"/>
              <a:t>, P. </a:t>
            </a:r>
            <a:r>
              <a:rPr lang="en-US" sz="1400" dirty="0" err="1"/>
              <a:t>DeRepentigny</a:t>
            </a:r>
            <a:r>
              <a:rPr lang="en-US" sz="1400" dirty="0"/>
              <a:t>, </a:t>
            </a:r>
            <a:r>
              <a:rPr lang="en-US" sz="1400" b="1" dirty="0"/>
              <a:t>N. Rosenbloom, C. Shields, A. Hu, H. </a:t>
            </a:r>
            <a:r>
              <a:rPr lang="en-US" sz="1400" b="1" dirty="0" err="1"/>
              <a:t>Teng</a:t>
            </a:r>
            <a:r>
              <a:rPr lang="en-US" sz="1400" b="1" dirty="0"/>
              <a:t>, </a:t>
            </a:r>
            <a:r>
              <a:rPr lang="en-US" sz="1400" dirty="0"/>
              <a:t>M.J. Mills, and </a:t>
            </a:r>
            <a:r>
              <a:rPr lang="en-US" sz="1400" b="1" dirty="0"/>
              <a:t>G. Strand</a:t>
            </a:r>
            <a:r>
              <a:rPr lang="en-US" sz="1400" dirty="0"/>
              <a:t>, 2020:  Characteristics of future warmer base states in CESM2, </a:t>
            </a:r>
            <a:r>
              <a:rPr lang="en-US" sz="1400" i="1" dirty="0"/>
              <a:t>Earth and Space Science</a:t>
            </a:r>
            <a:r>
              <a:rPr lang="en-US" sz="1400" dirty="0"/>
              <a:t>, </a:t>
            </a:r>
            <a:r>
              <a:rPr lang="en-US" sz="1400" dirty="0">
                <a:hlinkClick r:id="rId2"/>
              </a:rPr>
              <a:t>https://doi:10.1029/2020EA001296</a:t>
            </a:r>
            <a:r>
              <a:rPr lang="en-US" sz="1400" dirty="0"/>
              <a:t>.  </a:t>
            </a:r>
            <a:r>
              <a:rPr lang="en-US" sz="1400" dirty="0" smtClean="0"/>
              <a:t>    (DOE-funded authors in bold face)</a:t>
            </a:r>
            <a:endParaRPr lang="en-US" sz="1400" dirty="0"/>
          </a:p>
          <a:p>
            <a:r>
              <a:rPr lang="en-US" sz="1400" b="1" dirty="0" smtClean="0"/>
              <a:t> </a:t>
            </a:r>
            <a:endParaRPr lang="en-US" sz="1400" u="sng" dirty="0">
              <a:effectLst/>
            </a:endParaRPr>
          </a:p>
        </p:txBody>
      </p:sp>
      <p:sp>
        <p:nvSpPr>
          <p:cNvPr id="9" name="Rectangle 8">
            <a:extLst>
              <a:ext uri="{FF2B5EF4-FFF2-40B4-BE49-F238E27FC236}">
                <a16:creationId xmlns:a16="http://schemas.microsoft.com/office/drawing/2014/main" id="{5ED6742F-C649-2B49-98F6-A53498F1E1D6}"/>
              </a:ext>
            </a:extLst>
          </p:cNvPr>
          <p:cNvSpPr/>
          <p:nvPr/>
        </p:nvSpPr>
        <p:spPr>
          <a:xfrm>
            <a:off x="7130005" y="5100023"/>
            <a:ext cx="5150734" cy="1184940"/>
          </a:xfrm>
          <a:prstGeom prst="rect">
            <a:avLst/>
          </a:prstGeom>
        </p:spPr>
        <p:txBody>
          <a:bodyPr wrap="square">
            <a:spAutoFit/>
          </a:bodyPr>
          <a:lstStyle/>
          <a:p>
            <a:r>
              <a:rPr lang="en-US" sz="1000" dirty="0" smtClean="0"/>
              <a:t>Global </a:t>
            </a:r>
            <a:r>
              <a:rPr lang="en-US" sz="1000" dirty="0"/>
              <a:t>surface air temperature anomalies (°C, computed relative to the 1995-2014 base period) for </a:t>
            </a:r>
            <a:r>
              <a:rPr lang="en-US" sz="1000" dirty="0" smtClean="0"/>
              <a:t>CESM1</a:t>
            </a:r>
            <a:r>
              <a:rPr lang="en-US" sz="1000" dirty="0"/>
              <a:t>, CESM2(CAM6), and CESM2(WACCM6), </a:t>
            </a:r>
            <a:r>
              <a:rPr lang="en-US" sz="1000" dirty="0" smtClean="0"/>
              <a:t>black </a:t>
            </a:r>
            <a:r>
              <a:rPr lang="en-US" sz="1000" dirty="0"/>
              <a:t>line denotes observations from </a:t>
            </a:r>
            <a:r>
              <a:rPr lang="en-US" sz="1000" dirty="0" smtClean="0"/>
              <a:t>HadCRUT4;  b) </a:t>
            </a:r>
            <a:r>
              <a:rPr lang="en-US" sz="1000" dirty="0"/>
              <a:t>1% per year CO2 increase experiments (°</a:t>
            </a:r>
            <a:r>
              <a:rPr lang="en-US" sz="1000" dirty="0" smtClean="0"/>
              <a:t>C) </a:t>
            </a:r>
            <a:r>
              <a:rPr lang="en-US" sz="1000" dirty="0"/>
              <a:t>where CO2 doubles around year 70; c) single-forcing DAMIP experiments with CESM2(CAM6</a:t>
            </a:r>
            <a:r>
              <a:rPr lang="en-US" sz="1000" dirty="0" smtClean="0"/>
              <a:t>), </a:t>
            </a:r>
            <a:r>
              <a:rPr lang="en-US" sz="1000" dirty="0"/>
              <a:t>anomalies are computed relative to the 1850-1900 period.</a:t>
            </a:r>
          </a:p>
          <a:p>
            <a:r>
              <a:rPr lang="en-US" sz="1100" b="1" dirty="0" smtClean="0"/>
              <a:t> </a:t>
            </a:r>
            <a:endParaRPr lang="en-US" sz="1100" dirty="0">
              <a:latin typeface="NimbusRomNo9L"/>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18588" y="1474162"/>
            <a:ext cx="6959331" cy="1415772"/>
          </a:xfrm>
          <a:prstGeom prst="rect">
            <a:avLst/>
          </a:prstGeom>
          <a:noFill/>
        </p:spPr>
        <p:txBody>
          <a:bodyPr wrap="square" rtlCol="0">
            <a:spAutoFit/>
          </a:bodyPr>
          <a:lstStyle/>
          <a:p>
            <a:r>
              <a:rPr lang="en-US" sz="1600" b="1" i="1" dirty="0">
                <a:latin typeface="Arial"/>
                <a:cs typeface="Arial"/>
              </a:rPr>
              <a:t>OBJECTIVE</a:t>
            </a:r>
          </a:p>
          <a:p>
            <a:r>
              <a:rPr lang="en-US" sz="1400" dirty="0" smtClean="0"/>
              <a:t>New versions of CESM2 need to be compared to previous versions of CESM1 as well as E3SM to document how the model improvements have affected the response of the model to changes in external </a:t>
            </a:r>
            <a:r>
              <a:rPr lang="en-US" sz="1400" dirty="0" err="1" smtClean="0"/>
              <a:t>forcings</a:t>
            </a:r>
            <a:r>
              <a:rPr lang="en-US" sz="1400" dirty="0" smtClean="0"/>
              <a:t>.  New higher values of equilibrium climate sensitivity (ECS) in CESM2 and E3SM have implications for the model responses to those changes in external </a:t>
            </a:r>
            <a:r>
              <a:rPr lang="en-US" sz="1400" dirty="0" err="1" smtClean="0"/>
              <a:t>forcings</a:t>
            </a:r>
            <a:r>
              <a:rPr lang="en-US" sz="1400" dirty="0" smtClean="0"/>
              <a:t>.</a:t>
            </a:r>
            <a:endParaRPr lang="en-US" sz="1400"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66502" y="2867728"/>
            <a:ext cx="7324898" cy="984885"/>
          </a:xfrm>
          <a:prstGeom prst="rect">
            <a:avLst/>
          </a:prstGeom>
          <a:noFill/>
        </p:spPr>
        <p:txBody>
          <a:bodyPr wrap="square" rtlCol="0">
            <a:spAutoFit/>
          </a:bodyPr>
          <a:lstStyle/>
          <a:p>
            <a:r>
              <a:rPr lang="en-US" sz="1600" b="1" i="1" dirty="0" smtClean="0">
                <a:latin typeface="Arial"/>
                <a:cs typeface="Arial"/>
              </a:rPr>
              <a:t>APPROACH</a:t>
            </a:r>
          </a:p>
          <a:p>
            <a:r>
              <a:rPr lang="en-US" sz="1400" dirty="0" smtClean="0"/>
              <a:t>Analyze new </a:t>
            </a:r>
            <a:r>
              <a:rPr lang="en-US" sz="1400" dirty="0"/>
              <a:t>model versions CESM2(CAM6) and CESM2(WACCM6) </a:t>
            </a:r>
            <a:r>
              <a:rPr lang="en-US" sz="1400" dirty="0" smtClean="0"/>
              <a:t>compared to previous CESM1 and E3SMv1 for future warmer climate simulations and single forcing simulations</a:t>
            </a: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66501" y="3793610"/>
            <a:ext cx="7011417" cy="2554545"/>
          </a:xfrm>
          <a:prstGeom prst="rect">
            <a:avLst/>
          </a:prstGeom>
          <a:noFill/>
        </p:spPr>
        <p:txBody>
          <a:bodyPr wrap="square" rtlCol="0">
            <a:spAutoFit/>
          </a:bodyPr>
          <a:lstStyle/>
          <a:p>
            <a:r>
              <a:rPr lang="en-US" sz="1600" b="1" i="1" dirty="0" smtClean="0">
                <a:latin typeface="Arial"/>
                <a:cs typeface="Arial"/>
              </a:rPr>
              <a:t>IMPACT</a:t>
            </a:r>
            <a:endParaRPr lang="en-US" sz="1400" dirty="0" smtClean="0"/>
          </a:p>
          <a:p>
            <a:r>
              <a:rPr lang="en-US" sz="1400" dirty="0" smtClean="0"/>
              <a:t>• </a:t>
            </a:r>
            <a:r>
              <a:rPr lang="en-US" sz="1400" dirty="0"/>
              <a:t>CESM2(CAM6) and CESM2(WACCM6) have higher equilibrium </a:t>
            </a:r>
            <a:r>
              <a:rPr lang="en-US" sz="1400" dirty="0" smtClean="0"/>
              <a:t>climate sensitivity </a:t>
            </a:r>
            <a:r>
              <a:rPr lang="en-US" sz="1400" dirty="0"/>
              <a:t>(</a:t>
            </a:r>
            <a:r>
              <a:rPr lang="en-US" sz="1400" dirty="0" smtClean="0"/>
              <a:t>ECS), </a:t>
            </a:r>
            <a:r>
              <a:rPr lang="en-US" sz="1400" dirty="0"/>
              <a:t>5.3°C, and </a:t>
            </a:r>
            <a:r>
              <a:rPr lang="en-US" sz="1400" dirty="0" smtClean="0"/>
              <a:t>4.8°C respectively</a:t>
            </a:r>
            <a:r>
              <a:rPr lang="en-US" dirty="0" smtClean="0"/>
              <a:t>, </a:t>
            </a:r>
            <a:r>
              <a:rPr lang="en-US" sz="1400" dirty="0" smtClean="0"/>
              <a:t>similar to </a:t>
            </a:r>
            <a:r>
              <a:rPr lang="en-US" sz="1400" dirty="0"/>
              <a:t>E3SMv1 (</a:t>
            </a:r>
            <a:r>
              <a:rPr lang="en-US" sz="1400" dirty="0" smtClean="0"/>
              <a:t>5.3°C), but </a:t>
            </a:r>
            <a:r>
              <a:rPr lang="en-US" sz="1400" dirty="0"/>
              <a:t>about the same transient climate response (TCR), </a:t>
            </a:r>
            <a:r>
              <a:rPr lang="en-US" sz="1400" dirty="0" smtClean="0"/>
              <a:t>2.1°C</a:t>
            </a:r>
            <a:r>
              <a:rPr lang="en-US" sz="1400" dirty="0"/>
              <a:t>, and </a:t>
            </a:r>
            <a:r>
              <a:rPr lang="en-US" sz="1400" dirty="0" smtClean="0"/>
              <a:t>2.0°C respectively, </a:t>
            </a:r>
            <a:r>
              <a:rPr lang="en-US" sz="1400" dirty="0"/>
              <a:t>compared to CESM1</a:t>
            </a:r>
          </a:p>
          <a:p>
            <a:r>
              <a:rPr lang="en-US" sz="1400" dirty="0"/>
              <a:t>• Future global warming diverges around 2050, with greater warming by end of century in the higher forcing scenarios and in both versions of CESM2 compared to CESM1</a:t>
            </a:r>
          </a:p>
          <a:p>
            <a:r>
              <a:rPr lang="en-US" sz="1400" dirty="0"/>
              <a:t>• There is more future warming (and greater precipitation increase) in the tropics in the CESM2 versions compared to CESM1 </a:t>
            </a:r>
          </a:p>
          <a:p>
            <a:endParaRPr lang="en-US" sz="1400" dirty="0">
              <a:latin typeface="Arial" panose="020B0604020202020204" pitchFamily="34" charset="0"/>
              <a:cs typeface="Arial" panose="020B0604020202020204" pitchFamily="34" charset="0"/>
            </a:endParaRPr>
          </a:p>
        </p:txBody>
      </p:sp>
      <p:pic>
        <p:nvPicPr>
          <p:cNvPr id="10" name="Picture 9" descr="C:\Users\meehl\Documents\CESM2\CESM2.projections\figures\Fig.1.draft.June1.png"/>
          <p:cNvPicPr/>
          <p:nvPr/>
        </p:nvPicPr>
        <p:blipFill>
          <a:blip r:embed="rId3">
            <a:extLst>
              <a:ext uri="{28A0092B-C50C-407E-A947-70E740481C1C}">
                <a14:useLocalDpi xmlns:a14="http://schemas.microsoft.com/office/drawing/2010/main" val="0"/>
              </a:ext>
            </a:extLst>
          </a:blip>
          <a:srcRect/>
          <a:stretch>
            <a:fillRect/>
          </a:stretch>
        </p:blipFill>
        <p:spPr bwMode="auto">
          <a:xfrm>
            <a:off x="7666812" y="1436468"/>
            <a:ext cx="3253901" cy="3695651"/>
          </a:xfrm>
          <a:prstGeom prst="rect">
            <a:avLst/>
          </a:prstGeom>
          <a:noFill/>
          <a:ln>
            <a:noFill/>
          </a:ln>
        </p:spPr>
      </p:pic>
    </p:spTree>
    <p:extLst>
      <p:ext uri="{BB962C8B-B14F-4D97-AF65-F5344CB8AC3E}">
        <p14:creationId xmlns:p14="http://schemas.microsoft.com/office/powerpoint/2010/main" val="1020793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11746</TotalTime>
  <Words>351</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NimbusRomNo9L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63</cp:revision>
  <dcterms:created xsi:type="dcterms:W3CDTF">2017-08-29T22:43:04Z</dcterms:created>
  <dcterms:modified xsi:type="dcterms:W3CDTF">2021-06-07T17:59:53Z</dcterms:modified>
</cp:coreProperties>
</file>