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3704"/>
  </p:normalViewPr>
  <p:slideViewPr>
    <p:cSldViewPr snapToGrid="0" snapToObjects="1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-167104" y="-25799"/>
            <a:ext cx="1251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Understanding the </a:t>
            </a:r>
            <a:r>
              <a:rPr lang="en-US" sz="2400" b="1" dirty="0"/>
              <a:t>role </a:t>
            </a:r>
            <a:r>
              <a:rPr lang="en-US" sz="2400" b="1" dirty="0" smtClean="0"/>
              <a:t>of </a:t>
            </a:r>
            <a:r>
              <a:rPr lang="en-US" sz="2400" b="1" dirty="0"/>
              <a:t>ENSO events in decadal timescale transitions of the 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Interdecadal</a:t>
            </a:r>
            <a:r>
              <a:rPr lang="en-US" sz="2400" b="1" dirty="0" smtClean="0"/>
              <a:t> </a:t>
            </a:r>
            <a:r>
              <a:rPr lang="en-US" sz="2400" b="1" dirty="0"/>
              <a:t>Pacific </a:t>
            </a:r>
            <a:r>
              <a:rPr lang="en-US" sz="2400" b="1" dirty="0" smtClean="0"/>
              <a:t>Oscillation to improve credibility of decadal predictions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27247" y="775998"/>
            <a:ext cx="1178915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Meehl</a:t>
            </a:r>
            <a:r>
              <a:rPr lang="en-US" sz="1200" b="1" dirty="0"/>
              <a:t>, G.A</a:t>
            </a:r>
            <a:r>
              <a:rPr lang="en-US" sz="1200" b="1" dirty="0" smtClean="0"/>
              <a:t>.,</a:t>
            </a:r>
            <a:r>
              <a:rPr lang="en-US" sz="1200" dirty="0" smtClean="0"/>
              <a:t> </a:t>
            </a:r>
            <a:r>
              <a:rPr lang="en-US" sz="1200" dirty="0"/>
              <a:t>H. </a:t>
            </a:r>
            <a:r>
              <a:rPr lang="en-US" sz="1200" dirty="0" err="1"/>
              <a:t>Teng</a:t>
            </a:r>
            <a:r>
              <a:rPr lang="en-US" sz="1200" dirty="0"/>
              <a:t>, A. </a:t>
            </a:r>
            <a:r>
              <a:rPr lang="en-US" sz="1200" dirty="0" err="1"/>
              <a:t>Capotondi</a:t>
            </a:r>
            <a:r>
              <a:rPr lang="en-US" sz="1200" dirty="0"/>
              <a:t>, and </a:t>
            </a:r>
            <a:r>
              <a:rPr lang="en-US" sz="1200" b="1" dirty="0"/>
              <a:t>A. Hu</a:t>
            </a:r>
            <a:r>
              <a:rPr lang="en-US" sz="1200" dirty="0"/>
              <a:t>, 2021:  The role of </a:t>
            </a:r>
            <a:r>
              <a:rPr lang="en-US" sz="1200" dirty="0" err="1"/>
              <a:t>interannual</a:t>
            </a:r>
            <a:r>
              <a:rPr lang="en-US" sz="1200" dirty="0"/>
              <a:t> ENSO events in decadal timescale transitions of the </a:t>
            </a:r>
            <a:r>
              <a:rPr lang="en-US" sz="1200" dirty="0" err="1"/>
              <a:t>Interdecadal</a:t>
            </a:r>
            <a:r>
              <a:rPr lang="en-US" sz="1200" dirty="0"/>
              <a:t> Pacific Oscillation, </a:t>
            </a:r>
            <a:r>
              <a:rPr lang="en-US" sz="1200" i="1" dirty="0"/>
              <a:t>Climate Dynamics</a:t>
            </a:r>
            <a:r>
              <a:rPr lang="en-US" sz="1200" dirty="0"/>
              <a:t>, </a:t>
            </a:r>
            <a:r>
              <a:rPr lang="en-US" sz="1200" dirty="0" err="1"/>
              <a:t>doi</a:t>
            </a:r>
            <a:r>
              <a:rPr lang="en-US" sz="1200" dirty="0"/>
              <a:t>: 10.1007/s00382-021-05784-y</a:t>
            </a:r>
            <a:r>
              <a:rPr lang="en-US" sz="1200" dirty="0" smtClean="0"/>
              <a:t>. (DOE-funded authors in bold face)</a:t>
            </a:r>
            <a:endParaRPr lang="en-US" sz="1200" dirty="0"/>
          </a:p>
          <a:p>
            <a:r>
              <a:rPr lang="en-US" sz="1200" b="1" dirty="0" smtClean="0"/>
              <a:t> </a:t>
            </a:r>
            <a:endParaRPr lang="en-US" sz="1200" u="sng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73601" y="1389863"/>
            <a:ext cx="678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 smtClean="0"/>
              <a:t>To increase credibility of initialized decadal climate predictions, there must be improved understanding of the processes involved with modes of variability that could contribute to that skill.  One candidate involves the </a:t>
            </a:r>
            <a:r>
              <a:rPr lang="en-US" sz="1400" dirty="0"/>
              <a:t>build-up of decadal timescale upper ocean heat content in the off-equatorial western tropical Pacific </a:t>
            </a:r>
            <a:r>
              <a:rPr lang="en-US" sz="1400" dirty="0" smtClean="0"/>
              <a:t>that could then be triggered by El </a:t>
            </a:r>
            <a:r>
              <a:rPr lang="en-US" sz="1400" dirty="0"/>
              <a:t>Niño/Southern Oscillation (ENSO) events to contribute to decadal timescale transitions of tropical Pacific SSTs to the opposite phase of the </a:t>
            </a:r>
            <a:r>
              <a:rPr lang="en-US" sz="1400" dirty="0" err="1"/>
              <a:t>Interdecadal</a:t>
            </a:r>
            <a:r>
              <a:rPr lang="en-US" sz="1400" dirty="0"/>
              <a:t> Pacific Oscillation (IPO).  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73601" y="3305396"/>
            <a:ext cx="68277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APPROACH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long pre-industrial control run with </a:t>
            </a:r>
            <a:r>
              <a:rPr lang="en-US" sz="1400" dirty="0" smtClean="0"/>
              <a:t>CESM1, chosen to tie in to the CESM1 Decadal Prediction Large Ensemble, </a:t>
            </a:r>
            <a:r>
              <a:rPr lang="en-US" sz="1400" dirty="0"/>
              <a:t>is analyzed to show that there is a greater chance of ENSO activity to contribute to an IPO transition when off-equatorial western Pacific Ocean heat content reaches either a maximum (for El Niño to contribute to a transition to positive IPO with prolonged above-normal SSTs across the tropical Pacific) or minimum (for La Niña to contribute to a transition to negative IPO) as seen in observations. </a:t>
            </a:r>
            <a:endParaRPr lang="en-US" sz="1400" dirty="0" smtClean="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57368" y="5016005"/>
            <a:ext cx="68386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IMPACT</a:t>
            </a:r>
          </a:p>
          <a:p>
            <a:r>
              <a:rPr lang="en-US" sz="1400" dirty="0" smtClean="0"/>
              <a:t>Initialized </a:t>
            </a:r>
            <a:r>
              <a:rPr lang="en-US" sz="1400" dirty="0"/>
              <a:t>predictions that capture the off-equatorial western Pacific Ocean heat content anomalies </a:t>
            </a:r>
            <a:r>
              <a:rPr lang="en-US" sz="1400" dirty="0" smtClean="0"/>
              <a:t>would </a:t>
            </a:r>
            <a:r>
              <a:rPr lang="en-US" sz="1400" dirty="0"/>
              <a:t>provide improved predictions </a:t>
            </a:r>
            <a:r>
              <a:rPr lang="en-US" sz="1400" dirty="0" smtClean="0"/>
              <a:t>of decadal-timescale </a:t>
            </a:r>
            <a:r>
              <a:rPr lang="en-US" sz="1400" dirty="0"/>
              <a:t>SST anomalies associated with the </a:t>
            </a:r>
            <a:r>
              <a:rPr lang="en-US" sz="1400" dirty="0" smtClean="0"/>
              <a:t>IPO and associated triggering by ENSO, </a:t>
            </a:r>
            <a:r>
              <a:rPr lang="en-US" sz="1400" dirty="0"/>
              <a:t>and thus improve </a:t>
            </a:r>
            <a:r>
              <a:rPr lang="en-US" sz="1400" dirty="0" smtClean="0"/>
              <a:t>credibility </a:t>
            </a:r>
            <a:r>
              <a:rPr lang="en-US" sz="1400" dirty="0"/>
              <a:t>of those predictions.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41" y="1603194"/>
            <a:ext cx="5343037" cy="424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D6742F-C649-2B49-98F6-A53498F1E1D6}"/>
              </a:ext>
            </a:extLst>
          </p:cNvPr>
          <p:cNvSpPr/>
          <p:nvPr/>
        </p:nvSpPr>
        <p:spPr>
          <a:xfrm>
            <a:off x="9274176" y="2992785"/>
            <a:ext cx="280780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Sequence </a:t>
            </a:r>
            <a:r>
              <a:rPr lang="en-AU" sz="1100" dirty="0" smtClean="0"/>
              <a:t>of composite </a:t>
            </a:r>
            <a:r>
              <a:rPr lang="en-AU" sz="1100" dirty="0"/>
              <a:t>IPO negative to IPO positive </a:t>
            </a:r>
            <a:r>
              <a:rPr lang="en-AU" sz="1100" dirty="0" smtClean="0"/>
              <a:t>transitions </a:t>
            </a:r>
            <a:r>
              <a:rPr lang="en-AU" sz="1100" dirty="0"/>
              <a:t>tracking from 3 years before a </a:t>
            </a:r>
            <a:r>
              <a:rPr lang="en-AU" sz="1100" dirty="0" smtClean="0"/>
              <a:t>transition when tropical Pacific SST anomalies are negative </a:t>
            </a:r>
            <a:r>
              <a:rPr lang="en-AU" sz="1100" dirty="0"/>
              <a:t>(</a:t>
            </a:r>
            <a:r>
              <a:rPr lang="en-AU" sz="1100" dirty="0" smtClean="0"/>
              <a:t>top), </a:t>
            </a:r>
            <a:r>
              <a:rPr lang="en-AU" sz="1100" dirty="0"/>
              <a:t>the year of the transition (</a:t>
            </a:r>
            <a:r>
              <a:rPr lang="en-AU" sz="1100" dirty="0" smtClean="0"/>
              <a:t>middle), </a:t>
            </a:r>
            <a:r>
              <a:rPr lang="en-AU" sz="1100" dirty="0"/>
              <a:t>and 3 years after the </a:t>
            </a:r>
            <a:r>
              <a:rPr lang="en-AU" sz="1100" dirty="0" smtClean="0"/>
              <a:t>transition when tropical Pacific SST anomalies are positive </a:t>
            </a:r>
            <a:r>
              <a:rPr lang="en-AU" sz="1100" dirty="0"/>
              <a:t>(</a:t>
            </a:r>
            <a:r>
              <a:rPr lang="en-AU" sz="1100" dirty="0" smtClean="0"/>
              <a:t>bottom).  </a:t>
            </a:r>
            <a:r>
              <a:rPr lang="en-AU" sz="1100" dirty="0"/>
              <a:t>Background </a:t>
            </a:r>
            <a:r>
              <a:rPr lang="en-AU" sz="1100" dirty="0" err="1"/>
              <a:t>colors</a:t>
            </a:r>
            <a:r>
              <a:rPr lang="en-AU" sz="1100" dirty="0"/>
              <a:t> are wind stress </a:t>
            </a:r>
            <a:r>
              <a:rPr lang="en-AU" sz="1100" dirty="0" smtClean="0"/>
              <a:t>curl anomalies ; </a:t>
            </a:r>
            <a:r>
              <a:rPr lang="en-AU" sz="1100" dirty="0"/>
              <a:t>wide arrows indicate </a:t>
            </a:r>
            <a:r>
              <a:rPr lang="en-AU" sz="1100" dirty="0" err="1" smtClean="0"/>
              <a:t>irection</a:t>
            </a:r>
            <a:r>
              <a:rPr lang="en-AU" sz="1100" dirty="0" smtClean="0"/>
              <a:t> </a:t>
            </a:r>
            <a:r>
              <a:rPr lang="en-AU" sz="1100" dirty="0"/>
              <a:t>of meridional ocean transport in surface layer; thin arrows indicate wind </a:t>
            </a:r>
            <a:r>
              <a:rPr lang="en-AU" sz="1100" dirty="0" smtClean="0"/>
              <a:t>stress anomalies; </a:t>
            </a:r>
            <a:r>
              <a:rPr lang="en-AU" sz="1100" dirty="0" err="1"/>
              <a:t>colored</a:t>
            </a:r>
            <a:r>
              <a:rPr lang="en-AU" sz="1100" dirty="0"/>
              <a:t> </a:t>
            </a:r>
            <a:r>
              <a:rPr lang="en-AU" sz="1100" dirty="0" smtClean="0"/>
              <a:t>ellipses </a:t>
            </a:r>
            <a:r>
              <a:rPr lang="en-AU" sz="1100" dirty="0"/>
              <a:t>denote areas of negative (blue) or positive (red) precipitation </a:t>
            </a:r>
            <a:r>
              <a:rPr lang="en-AU" sz="1100" dirty="0" smtClean="0"/>
              <a:t>anomalies, boxes indicate key areas for ocean heat content.    Stippling </a:t>
            </a:r>
            <a:r>
              <a:rPr lang="en-AU" sz="1100" dirty="0"/>
              <a:t>indicates 5% significance.</a:t>
            </a:r>
            <a:endParaRPr lang="en-US" sz="1100" dirty="0"/>
          </a:p>
          <a:p>
            <a:endParaRPr lang="en-US" sz="1100" dirty="0">
              <a:latin typeface="NimbusRomNo9L"/>
            </a:endParaRP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394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NimbusRomNo9L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71</cp:revision>
  <dcterms:created xsi:type="dcterms:W3CDTF">2017-08-29T22:43:04Z</dcterms:created>
  <dcterms:modified xsi:type="dcterms:W3CDTF">2021-08-16T19:23:10Z</dcterms:modified>
</cp:coreProperties>
</file>