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BC5"/>
    <a:srgbClr val="6A6A6A"/>
    <a:srgbClr val="647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64"/>
    <p:restoredTop sz="93704"/>
  </p:normalViewPr>
  <p:slideViewPr>
    <p:cSldViewPr snapToGrid="0" snapToObjects="1">
      <p:cViewPr varScale="1">
        <p:scale>
          <a:sx n="82" d="100"/>
          <a:sy n="82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4" b="40202"/>
          <a:stretch/>
        </p:blipFill>
        <p:spPr>
          <a:xfrm>
            <a:off x="0" y="393699"/>
            <a:ext cx="12192000" cy="23875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419" y="393699"/>
            <a:ext cx="8630178" cy="2387599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l">
              <a:defRPr sz="6000" b="1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419" y="3026833"/>
            <a:ext cx="8630178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A6A6A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94" y="4570300"/>
            <a:ext cx="5138006" cy="192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5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8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6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41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4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731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109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559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CFBDD6-EA24-6F47-B74D-37AD2C167F37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0DAB54-E3E9-0B47-A5A4-DF36F7B06DCB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083" y="6237962"/>
            <a:ext cx="1653434" cy="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39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37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3982" y="5957980"/>
            <a:ext cx="12188018" cy="900020"/>
            <a:chOff x="-546280" y="7333362"/>
            <a:chExt cx="13024207" cy="1059271"/>
          </a:xfrm>
        </p:grpSpPr>
        <p:pic>
          <p:nvPicPr>
            <p:cNvPr id="8" name="Shape 73"/>
            <p:cNvPicPr preferRelativeResize="0"/>
            <p:nvPr userDrawn="1"/>
          </p:nvPicPr>
          <p:blipFill>
            <a:blip r:embed="rId13">
              <a:alphaModFix/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-546280" y="7451706"/>
              <a:ext cx="13024207" cy="3809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hape 74"/>
            <p:cNvPicPr preferRelativeResize="0"/>
            <p:nvPr userDrawn="1"/>
          </p:nvPicPr>
          <p:blipFill rotWithShape="1">
            <a:blip r:embed="rId14">
              <a:alphaModFix/>
            </a:blip>
            <a:srcRect b="45499"/>
            <a:stretch/>
          </p:blipFill>
          <p:spPr>
            <a:xfrm>
              <a:off x="-546280" y="7361504"/>
              <a:ext cx="13014050" cy="5008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64"/>
            <p:cNvPicPr preferRelativeResize="0"/>
            <p:nvPr userDrawn="1"/>
          </p:nvPicPr>
          <p:blipFill rotWithShape="1">
            <a:blip r:embed="rId15">
              <a:alphaModFix/>
            </a:blip>
            <a:srcRect t="1" b="-1144"/>
            <a:stretch/>
          </p:blipFill>
          <p:spPr>
            <a:xfrm>
              <a:off x="-546279" y="7333362"/>
              <a:ext cx="13004799" cy="9208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546279" y="7845233"/>
              <a:ext cx="13004799" cy="547400"/>
            </a:xfrm>
            <a:prstGeom prst="rect">
              <a:avLst/>
            </a:prstGeom>
            <a:solidFill>
              <a:schemeClr val="tx1"/>
            </a:solidFill>
            <a:ln w="25400" cap="flat">
              <a:noFill/>
              <a:prstDash val="solid"/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7374" tIns="57374" rIns="57374" bIns="57374" numCol="1" spcCol="38100" rtlCol="0" anchor="ctr">
              <a:noAutofit/>
            </a:bodyPr>
            <a:lstStyle/>
            <a:p>
              <a:pPr marL="0" marR="0" indent="0" algn="l" defTabSz="63905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charset="0"/>
                <a:ea typeface="Century Gothic" charset="0"/>
                <a:cs typeface="Century Gothic" charset="0"/>
                <a:sym typeface="Arial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1615" y="7863226"/>
              <a:ext cx="2266946" cy="42725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91" t="15878" b="10431"/>
            <a:stretch/>
          </p:blipFill>
          <p:spPr>
            <a:xfrm>
              <a:off x="-468544" y="7779383"/>
              <a:ext cx="1642680" cy="49771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8154" y="7805871"/>
              <a:ext cx="501772" cy="502704"/>
            </a:xfrm>
            <a:prstGeom prst="rect">
              <a:avLst/>
            </a:prstGeom>
          </p:spPr>
        </p:pic>
      </p:grp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912988" y="6371208"/>
            <a:ext cx="888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348E46D7-220F-9F44-9296-7155967FC3A5}" type="datetimeFigureOut">
              <a:rPr lang="en-US" smtClean="0"/>
              <a:pPr/>
              <a:t>7/2/2020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601" y="6371208"/>
            <a:ext cx="3635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51366" y="6357133"/>
            <a:ext cx="8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DCCFDDF7-D30A-EA4F-8849-8647DFB56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124C9A-79A5-D640-AF88-A3ADA8F004D7}"/>
              </a:ext>
            </a:extLst>
          </p:cNvPr>
          <p:cNvSpPr txBox="1"/>
          <p:nvPr/>
        </p:nvSpPr>
        <p:spPr>
          <a:xfrm>
            <a:off x="1059871" y="-1822"/>
            <a:ext cx="10598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Context </a:t>
            </a:r>
            <a:r>
              <a:rPr lang="en-US" sz="2400" b="1" dirty="0"/>
              <a:t>for interpreting equilibrium climate sensitivity and transient climate response from the </a:t>
            </a:r>
            <a:r>
              <a:rPr lang="en-US" sz="2400" b="1" dirty="0" smtClean="0"/>
              <a:t>CMIP6 Earth </a:t>
            </a:r>
            <a:r>
              <a:rPr lang="en-US" sz="2400" b="1" dirty="0"/>
              <a:t>system models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F21CA0-BFB2-FD49-B87B-691F5EF29D9D}"/>
              </a:ext>
            </a:extLst>
          </p:cNvPr>
          <p:cNvSpPr txBox="1"/>
          <p:nvPr/>
        </p:nvSpPr>
        <p:spPr>
          <a:xfrm>
            <a:off x="411479" y="787923"/>
            <a:ext cx="11626733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Meehl</a:t>
            </a:r>
            <a:r>
              <a:rPr lang="en-US" sz="1400" b="1" dirty="0"/>
              <a:t>, G.A.,</a:t>
            </a:r>
            <a:r>
              <a:rPr lang="en-US" sz="1400" dirty="0"/>
              <a:t> C.A. Senior, V. </a:t>
            </a:r>
            <a:r>
              <a:rPr lang="en-US" sz="1400" dirty="0" err="1"/>
              <a:t>Eyring</a:t>
            </a:r>
            <a:r>
              <a:rPr lang="en-US" sz="1400" dirty="0"/>
              <a:t>, G. </a:t>
            </a:r>
            <a:r>
              <a:rPr lang="en-US" sz="1400" dirty="0" err="1"/>
              <a:t>Flato</a:t>
            </a:r>
            <a:r>
              <a:rPr lang="en-US" sz="1400" dirty="0"/>
              <a:t>, J.-F.  </a:t>
            </a:r>
            <a:r>
              <a:rPr lang="en-US" sz="1400" dirty="0" err="1"/>
              <a:t>Lamarque</a:t>
            </a:r>
            <a:r>
              <a:rPr lang="en-US" sz="1400" dirty="0"/>
              <a:t>, R.J. Stouffer, </a:t>
            </a:r>
            <a:r>
              <a:rPr lang="en-US" sz="1400" b="1" dirty="0"/>
              <a:t>K.E. Taylor</a:t>
            </a:r>
            <a:r>
              <a:rPr lang="en-US" sz="1400" dirty="0"/>
              <a:t>, and M. </a:t>
            </a:r>
            <a:r>
              <a:rPr lang="en-US" sz="1400" dirty="0" err="1"/>
              <a:t>Schlund</a:t>
            </a:r>
            <a:r>
              <a:rPr lang="en-US" sz="1400" dirty="0"/>
              <a:t>, 2020:  Context for interpreting equilibrium climate sensitivity and transient climate response from the CMIP6 Earth system models, </a:t>
            </a:r>
            <a:r>
              <a:rPr lang="en-US" sz="1400" i="1" dirty="0"/>
              <a:t>Science Advances</a:t>
            </a:r>
            <a:r>
              <a:rPr lang="en-US" sz="1400" dirty="0"/>
              <a:t>, doi:10.1126/sciadv.aba1981.   </a:t>
            </a:r>
            <a:r>
              <a:rPr lang="en-US" sz="1400" dirty="0" smtClean="0"/>
              <a:t>  (DOE-funded authors in bold face)</a:t>
            </a:r>
            <a:endParaRPr lang="en-US" sz="1400" dirty="0"/>
          </a:p>
          <a:p>
            <a:r>
              <a:rPr lang="en-US" sz="1400" b="1" dirty="0" smtClean="0"/>
              <a:t> </a:t>
            </a:r>
            <a:endParaRPr lang="en-US" sz="1400" u="sng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D6742F-C649-2B49-98F6-A53498F1E1D6}"/>
              </a:ext>
            </a:extLst>
          </p:cNvPr>
          <p:cNvSpPr/>
          <p:nvPr/>
        </p:nvSpPr>
        <p:spPr>
          <a:xfrm>
            <a:off x="6817821" y="4789156"/>
            <a:ext cx="53838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Historical </a:t>
            </a:r>
            <a:r>
              <a:rPr lang="en-US" sz="1100" b="1" dirty="0"/>
              <a:t>values of ECS and TCR</a:t>
            </a:r>
            <a:r>
              <a:rPr lang="en-US" sz="1100" dirty="0"/>
              <a:t>. Assessed values of ECS (blue bars) and TCR (red bars), ranges from models of ECS (orange bars), and TCR (green bars; </a:t>
            </a:r>
            <a:r>
              <a:rPr lang="en-US" sz="1100" dirty="0" smtClean="0"/>
              <a:t>single value </a:t>
            </a:r>
            <a:r>
              <a:rPr lang="en-US" sz="1100" dirty="0"/>
              <a:t>from the AR1 is green dot); numbers are individual model values of ECS from CMIP5 and CMIP6 (available on the ESGF as of March 2020</a:t>
            </a:r>
            <a:r>
              <a:rPr lang="en-US" sz="1100" smtClean="0"/>
              <a:t>). </a:t>
            </a:r>
            <a:endParaRPr lang="en-US" sz="1100" dirty="0">
              <a:latin typeface="NimbusRomNo9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87AF8-B774-BC41-BABF-E7279BA534C8}"/>
              </a:ext>
            </a:extLst>
          </p:cNvPr>
          <p:cNvSpPr txBox="1"/>
          <p:nvPr/>
        </p:nvSpPr>
        <p:spPr>
          <a:xfrm>
            <a:off x="66502" y="1725600"/>
            <a:ext cx="66751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OBJECTIVE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the current generation of earth system models participating in the Coupled Model </a:t>
            </a:r>
            <a:r>
              <a:rPr lang="en-US" sz="1400" dirty="0" err="1"/>
              <a:t>Intercomparison</a:t>
            </a:r>
            <a:r>
              <a:rPr lang="en-US" sz="1400" dirty="0"/>
              <a:t> Project Phase 6 (CMIP6), the range of equilibrium climate sensitivity (ECS, a hypothetical value of global warming at equilibrium for a doubling of CO</a:t>
            </a:r>
            <a:r>
              <a:rPr lang="en-US" sz="1400" baseline="-25000" dirty="0"/>
              <a:t>2</a:t>
            </a:r>
            <a:r>
              <a:rPr lang="en-US" sz="1400" dirty="0"/>
              <a:t>) is 1.8°C-5.6°C, the largest of any generation of models dating to the 1990s.  Meanwhile, the range of transient climate response (TCR, the surface temperature warming around the time of CO</a:t>
            </a:r>
            <a:r>
              <a:rPr lang="en-US" sz="1400" baseline="-25000" dirty="0"/>
              <a:t>2</a:t>
            </a:r>
            <a:r>
              <a:rPr lang="en-US" sz="1400" dirty="0"/>
              <a:t> doubling in a 1% per year CO</a:t>
            </a:r>
            <a:r>
              <a:rPr lang="en-US" sz="1400" baseline="-25000" dirty="0"/>
              <a:t>2</a:t>
            </a:r>
            <a:r>
              <a:rPr lang="en-US" sz="1400" dirty="0"/>
              <a:t> increase simulation) for the CMIP6 models of 1.7°C (1.3°C-3.0°C) is only slightly larger than for the CMIP3 and CMIP5 models.</a:t>
            </a:r>
          </a:p>
          <a:p>
            <a:endParaRPr lang="en-US" sz="1400" b="1" i="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D8E89C-8017-E545-8990-66150241C46E}"/>
              </a:ext>
            </a:extLst>
          </p:cNvPr>
          <p:cNvSpPr txBox="1"/>
          <p:nvPr/>
        </p:nvSpPr>
        <p:spPr>
          <a:xfrm>
            <a:off x="128335" y="3897161"/>
            <a:ext cx="685158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APPROACH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A historical context is provided for </a:t>
            </a:r>
            <a:r>
              <a:rPr lang="en-US" sz="1400" dirty="0" smtClean="0"/>
              <a:t>interpreting ECS and TCR </a:t>
            </a:r>
            <a:r>
              <a:rPr lang="en-US" sz="1400" dirty="0"/>
              <a:t>in </a:t>
            </a:r>
            <a:r>
              <a:rPr lang="en-US" sz="1400" dirty="0" smtClean="0"/>
              <a:t>the CMIP6 models, and possible reasons are explored for their changes over time.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4BB747-39C5-DC46-AAAB-B70EAA51B2E0}"/>
              </a:ext>
            </a:extLst>
          </p:cNvPr>
          <p:cNvSpPr txBox="1"/>
          <p:nvPr/>
        </p:nvSpPr>
        <p:spPr>
          <a:xfrm>
            <a:off x="96983" y="4667237"/>
            <a:ext cx="685245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latin typeface="Arial"/>
                <a:cs typeface="Arial"/>
              </a:rPr>
              <a:t>IMPACT</a:t>
            </a:r>
          </a:p>
          <a:p>
            <a:pPr>
              <a:spcBef>
                <a:spcPts val="600"/>
              </a:spcBef>
            </a:pPr>
            <a:r>
              <a:rPr lang="en-US" sz="1400" dirty="0" smtClean="0"/>
              <a:t>New </a:t>
            </a:r>
            <a:r>
              <a:rPr lang="en-US" sz="1400" dirty="0"/>
              <a:t>sophisticated cloud schemes in the CMIP6 models have improved the overall simulation of clouds, though newly included interacting processes, including cloud-aerosol feedbacks, have increased the uncertainty (increased range) in </a:t>
            </a:r>
            <a:r>
              <a:rPr lang="en-US" sz="1400" dirty="0" smtClean="0"/>
              <a:t>ECS.  </a:t>
            </a:r>
            <a:r>
              <a:rPr lang="en-US" sz="1400" dirty="0"/>
              <a:t>Meanwhile, TCR, which is more typically related to the multi-decadal response, has not appreciably changed. </a:t>
            </a:r>
          </a:p>
          <a:p>
            <a:pPr>
              <a:spcBef>
                <a:spcPts val="600"/>
              </a:spcBef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89720" y="3897161"/>
            <a:ext cx="320040" cy="126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C:\Users\meehl\Documents\Climate.sensitivity\ECS.TCR.SciAdv.2020\ECS.TCR.figs\Fig1.March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954" y="1830692"/>
            <a:ext cx="5575939" cy="2836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79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349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NimbusRomNo9L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Sanderson</dc:creator>
  <cp:lastModifiedBy>Stephanie Shearer</cp:lastModifiedBy>
  <cp:revision>50</cp:revision>
  <dcterms:created xsi:type="dcterms:W3CDTF">2017-08-29T22:43:04Z</dcterms:created>
  <dcterms:modified xsi:type="dcterms:W3CDTF">2020-07-02T18:08:18Z</dcterms:modified>
</cp:coreProperties>
</file>