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6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62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7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9/7/2017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000"/>
            <a:ext cx="1143000" cy="381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1" y="-25063"/>
            <a:ext cx="914400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The </a:t>
            </a:r>
            <a:r>
              <a:rPr lang="en-US" sz="2000" b="1" dirty="0"/>
              <a:t>role of the Southern Hemisphere semiannual oscillation </a:t>
            </a:r>
            <a:r>
              <a:rPr lang="en-US" sz="2000" b="1" dirty="0" smtClean="0"/>
              <a:t>(SAO) as </a:t>
            </a:r>
            <a:r>
              <a:rPr lang="en-US" sz="2000" b="1" dirty="0"/>
              <a:t>a precursor to the development of </a:t>
            </a:r>
            <a:r>
              <a:rPr lang="en-US" sz="2000" b="1" dirty="0" smtClean="0"/>
              <a:t>different types of El </a:t>
            </a:r>
            <a:r>
              <a:rPr lang="en-US" sz="2000" b="1" dirty="0"/>
              <a:t>Niño events</a:t>
            </a:r>
            <a:endParaRPr lang="en-US" sz="2000" dirty="0"/>
          </a:p>
          <a:p>
            <a:pPr algn="ctr"/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66800" y="6096000"/>
            <a:ext cx="7010400" cy="5539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 smtClean="0"/>
              <a:t>Meehl</a:t>
            </a:r>
            <a:r>
              <a:rPr lang="en-US" sz="1000" b="1" dirty="0"/>
              <a:t>, G.A.</a:t>
            </a:r>
            <a:r>
              <a:rPr lang="en-US" sz="1000" dirty="0"/>
              <a:t>, H. van Loon, and </a:t>
            </a:r>
            <a:r>
              <a:rPr lang="en-US" sz="1000" b="1" dirty="0"/>
              <a:t>Julie M. </a:t>
            </a:r>
            <a:r>
              <a:rPr lang="en-US" sz="1000" b="1" dirty="0" err="1"/>
              <a:t>Arblaster</a:t>
            </a:r>
            <a:r>
              <a:rPr lang="en-US" sz="1000" dirty="0"/>
              <a:t>, 2017:  The role of the Southern Hemisphere semiannual oscillation in the development of a precursor to central and eastern Pacific Southern Oscillation warm events, </a:t>
            </a:r>
            <a:r>
              <a:rPr lang="en-US" sz="1000" i="1" dirty="0" err="1"/>
              <a:t>Geophys</a:t>
            </a:r>
            <a:r>
              <a:rPr lang="en-US" sz="1000" i="1" dirty="0"/>
              <a:t>. Res. Lett</a:t>
            </a:r>
            <a:r>
              <a:rPr lang="en-US" sz="1000" dirty="0"/>
              <a:t>., </a:t>
            </a:r>
            <a:r>
              <a:rPr lang="en-US" sz="1000" b="1" dirty="0"/>
              <a:t>44</a:t>
            </a:r>
            <a:r>
              <a:rPr lang="en-US" sz="1000" dirty="0"/>
              <a:t>, doi:10.1002/2017GL073832.  </a:t>
            </a:r>
            <a:endParaRPr lang="en-US" sz="1000" b="1" dirty="0">
              <a:solidFill>
                <a:srgbClr val="8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575" y="2209800"/>
            <a:ext cx="4495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Research: </a:t>
            </a:r>
          </a:p>
          <a:p>
            <a:r>
              <a:rPr lang="en-US" dirty="0" smtClean="0"/>
              <a:t>--Analyze observations of sea surface temperature, sea level pressure, and upper ocean temperatures</a:t>
            </a:r>
          </a:p>
          <a:p>
            <a:r>
              <a:rPr lang="en-US" dirty="0" smtClean="0"/>
              <a:t>--document the connection of the SAO in the May-June-July (MJJ) season, when the circumpolar trough is farthest  north and can </a:t>
            </a:r>
            <a:r>
              <a:rPr lang="en-US" dirty="0"/>
              <a:t>best </a:t>
            </a:r>
            <a:r>
              <a:rPr lang="en-US" dirty="0" smtClean="0"/>
              <a:t>interact with the tropics, to subsequent El Niño development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19867" y="43264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267200"/>
            <a:ext cx="474345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0070C0"/>
                </a:solidFill>
              </a:rPr>
              <a:t>a) Composite observed May-June-July (MJJ) SST anomalies, eastern Pacific El </a:t>
            </a:r>
            <a:r>
              <a:rPr lang="en-US" sz="1050" dirty="0">
                <a:solidFill>
                  <a:srgbClr val="0070C0"/>
                </a:solidFill>
              </a:rPr>
              <a:t>Niño </a:t>
            </a:r>
            <a:r>
              <a:rPr lang="en-US" sz="1050" dirty="0" smtClean="0">
                <a:solidFill>
                  <a:srgbClr val="0070C0"/>
                </a:solidFill>
              </a:rPr>
              <a:t>years (MJJ-EP) minus </a:t>
            </a:r>
            <a:r>
              <a:rPr lang="en-US" sz="1050" dirty="0" err="1">
                <a:solidFill>
                  <a:srgbClr val="0070C0"/>
                </a:solidFill>
              </a:rPr>
              <a:t>climo</a:t>
            </a:r>
            <a:r>
              <a:rPr lang="en-US" sz="1050" dirty="0">
                <a:solidFill>
                  <a:srgbClr val="0070C0"/>
                </a:solidFill>
              </a:rPr>
              <a:t> (1951–2010); stippling indicates significance at the 95% </a:t>
            </a:r>
            <a:r>
              <a:rPr lang="en-US" sz="1050" dirty="0" smtClean="0">
                <a:solidFill>
                  <a:srgbClr val="0070C0"/>
                </a:solidFill>
              </a:rPr>
              <a:t>level;  largest warming is in the equatorial eastern Pacific; b</a:t>
            </a:r>
            <a:r>
              <a:rPr lang="en-US" sz="1050" dirty="0">
                <a:solidFill>
                  <a:srgbClr val="0070C0"/>
                </a:solidFill>
              </a:rPr>
              <a:t>) Same as in (</a:t>
            </a:r>
            <a:r>
              <a:rPr lang="en-US" sz="1050" dirty="0" smtClean="0">
                <a:solidFill>
                  <a:srgbClr val="0070C0"/>
                </a:solidFill>
              </a:rPr>
              <a:t>a) </a:t>
            </a:r>
            <a:r>
              <a:rPr lang="en-US" sz="1050" dirty="0">
                <a:solidFill>
                  <a:srgbClr val="0070C0"/>
                </a:solidFill>
              </a:rPr>
              <a:t>except for </a:t>
            </a:r>
            <a:r>
              <a:rPr lang="en-US" sz="1050" dirty="0" smtClean="0">
                <a:solidFill>
                  <a:srgbClr val="0070C0"/>
                </a:solidFill>
              </a:rPr>
              <a:t>central Pacific El </a:t>
            </a:r>
            <a:r>
              <a:rPr lang="en-US" sz="1050" dirty="0">
                <a:solidFill>
                  <a:srgbClr val="0070C0"/>
                </a:solidFill>
              </a:rPr>
              <a:t>Niño </a:t>
            </a:r>
            <a:r>
              <a:rPr lang="en-US" sz="1050" dirty="0" smtClean="0">
                <a:solidFill>
                  <a:srgbClr val="0070C0"/>
                </a:solidFill>
              </a:rPr>
              <a:t>(MJJ-CP) years with greatest warming in the central equatorial Pacific;  c</a:t>
            </a:r>
            <a:r>
              <a:rPr lang="en-US" sz="1050" dirty="0">
                <a:solidFill>
                  <a:srgbClr val="0070C0"/>
                </a:solidFill>
              </a:rPr>
              <a:t>) Same as (</a:t>
            </a:r>
            <a:r>
              <a:rPr lang="en-US" sz="1050" dirty="0" smtClean="0">
                <a:solidFill>
                  <a:srgbClr val="0070C0"/>
                </a:solidFill>
              </a:rPr>
              <a:t>a) </a:t>
            </a:r>
            <a:r>
              <a:rPr lang="en-US" sz="1050" dirty="0">
                <a:solidFill>
                  <a:srgbClr val="0070C0"/>
                </a:solidFill>
              </a:rPr>
              <a:t>except for MJJ-EP </a:t>
            </a:r>
            <a:r>
              <a:rPr lang="en-US" sz="1050" dirty="0" smtClean="0">
                <a:solidFill>
                  <a:srgbClr val="0070C0"/>
                </a:solidFill>
              </a:rPr>
              <a:t>sea level pressure (SLP) anomalies showing largest negative SLP anomalies near 30</a:t>
            </a:r>
            <a:r>
              <a:rPr lang="en-US" sz="1050" dirty="0">
                <a:solidFill>
                  <a:srgbClr val="0070C0"/>
                </a:solidFill>
              </a:rPr>
              <a:t>°</a:t>
            </a:r>
            <a:r>
              <a:rPr lang="en-US" sz="1050" dirty="0" smtClean="0">
                <a:solidFill>
                  <a:srgbClr val="0070C0"/>
                </a:solidFill>
              </a:rPr>
              <a:t>S in the Pacific (strong SAO) associated with greatest positive SST anomalies in the eastern equatorial Pacific in (a);  d</a:t>
            </a:r>
            <a:r>
              <a:rPr lang="en-US" sz="1050" dirty="0">
                <a:solidFill>
                  <a:srgbClr val="0070C0"/>
                </a:solidFill>
              </a:rPr>
              <a:t>) Same as </a:t>
            </a:r>
            <a:r>
              <a:rPr lang="en-US" sz="1050" dirty="0" smtClean="0">
                <a:solidFill>
                  <a:srgbClr val="0070C0"/>
                </a:solidFill>
              </a:rPr>
              <a:t>(c) </a:t>
            </a:r>
            <a:r>
              <a:rPr lang="en-US" sz="1050" dirty="0">
                <a:solidFill>
                  <a:srgbClr val="0070C0"/>
                </a:solidFill>
              </a:rPr>
              <a:t>except for </a:t>
            </a:r>
            <a:r>
              <a:rPr lang="en-US" sz="1050" dirty="0" smtClean="0">
                <a:solidFill>
                  <a:srgbClr val="0070C0"/>
                </a:solidFill>
              </a:rPr>
              <a:t>central Pacific El </a:t>
            </a:r>
            <a:r>
              <a:rPr lang="en-US" sz="1050" dirty="0">
                <a:solidFill>
                  <a:srgbClr val="0070C0"/>
                </a:solidFill>
              </a:rPr>
              <a:t>Niño </a:t>
            </a:r>
            <a:r>
              <a:rPr lang="en-US" sz="1050" dirty="0" smtClean="0">
                <a:solidFill>
                  <a:srgbClr val="0070C0"/>
                </a:solidFill>
              </a:rPr>
              <a:t>years, with largest negative SLP anomalies near 40</a:t>
            </a:r>
            <a:r>
              <a:rPr lang="en-US" sz="1050" dirty="0">
                <a:solidFill>
                  <a:srgbClr val="0070C0"/>
                </a:solidFill>
              </a:rPr>
              <a:t>°</a:t>
            </a:r>
            <a:r>
              <a:rPr lang="en-US" sz="1050" dirty="0" smtClean="0">
                <a:solidFill>
                  <a:srgbClr val="0070C0"/>
                </a:solidFill>
              </a:rPr>
              <a:t>S in the Pacific (weak </a:t>
            </a:r>
            <a:r>
              <a:rPr lang="en-US" sz="1050" dirty="0">
                <a:solidFill>
                  <a:srgbClr val="0070C0"/>
                </a:solidFill>
              </a:rPr>
              <a:t>SAO) </a:t>
            </a:r>
            <a:r>
              <a:rPr lang="en-US" sz="1050" dirty="0" smtClean="0">
                <a:solidFill>
                  <a:srgbClr val="0070C0"/>
                </a:solidFill>
              </a:rPr>
              <a:t>associated with  greatest positive SST anomalies in the central equatorial Pacific in (b).</a:t>
            </a:r>
            <a:endParaRPr lang="en-US" sz="105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0" y="4695799"/>
            <a:ext cx="4724400" cy="1857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Impact</a:t>
            </a:r>
            <a:r>
              <a:rPr lang="en-US" u="sng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A strong SAO, with an anomalously northward-expanded trough of low pressure in MJJ, produces an eastern Pacific </a:t>
            </a:r>
            <a:r>
              <a:rPr lang="en-US" dirty="0"/>
              <a:t>El Niño </a:t>
            </a:r>
            <a:r>
              <a:rPr lang="en-US" dirty="0" smtClean="0"/>
              <a:t>event, while a weak SAO produces a central Pacific </a:t>
            </a:r>
            <a:r>
              <a:rPr lang="en-US" dirty="0"/>
              <a:t>El Niño </a:t>
            </a:r>
            <a:r>
              <a:rPr lang="en-US" dirty="0" smtClean="0"/>
              <a:t>event</a:t>
            </a:r>
            <a:endParaRPr lang="en-US" sz="1200" dirty="0"/>
          </a:p>
          <a:p>
            <a:r>
              <a:rPr lang="en-US" sz="1200" dirty="0" smtClean="0"/>
              <a:t>		</a:t>
            </a:r>
            <a:endParaRPr lang="en-US" sz="1200" dirty="0"/>
          </a:p>
          <a:p>
            <a:r>
              <a:rPr lang="en-US" sz="1200" u="sng" dirty="0" smtClean="0">
                <a:solidFill>
                  <a:srgbClr val="000000"/>
                </a:solidFill>
              </a:rPr>
              <a:t> </a:t>
            </a:r>
            <a:endParaRPr lang="en-US" u="sng" dirty="0" smtClean="0">
              <a:solidFill>
                <a:srgbClr val="000000"/>
              </a:solidFill>
            </a:endParaRPr>
          </a:p>
        </p:txBody>
      </p:sp>
      <p:pic>
        <p:nvPicPr>
          <p:cNvPr id="19" name="Picture 5" descr="NCA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779" y="5943600"/>
            <a:ext cx="963021" cy="65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0" y="577096"/>
            <a:ext cx="445976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Document the contribution of the seasonal cycle, represented by the semiannual oscillation (SAO) in the Australia-Pacific region, to the development of El </a:t>
            </a:r>
            <a:r>
              <a:rPr lang="en-US" dirty="0"/>
              <a:t>Niño</a:t>
            </a:r>
            <a:r>
              <a:rPr lang="en-US" dirty="0" smtClean="0"/>
              <a:t> events in either the eastern equatorial Pacific or central equatorial Pacific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695700"/>
            <a:ext cx="4876800" cy="3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312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17561</TotalTime>
  <Words>365</Words>
  <Application>Microsoft Office PowerPoint</Application>
  <PresentationFormat>On-screen Show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Rod</vt:lpstr>
      <vt:lpstr>Office Theme</vt:lpstr>
      <vt:lpstr>PowerPoint Presentation</vt:lpstr>
      <vt:lpstr>PowerPoint Presentation</vt:lpstr>
    </vt:vector>
  </TitlesOfParts>
  <Company>Office of Science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Stephanie Shearer</cp:lastModifiedBy>
  <cp:revision>132</cp:revision>
  <dcterms:created xsi:type="dcterms:W3CDTF">2016-01-21T12:20:43Z</dcterms:created>
  <dcterms:modified xsi:type="dcterms:W3CDTF">2017-09-07T16:06:53Z</dcterms:modified>
</cp:coreProperties>
</file>