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9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75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 smtClean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  <a:endParaRPr lang="en-US" sz="1200" b="1" dirty="0">
              <a:solidFill>
                <a:schemeClr val="bg1"/>
              </a:solidFill>
              <a:ea typeface="Rod"/>
              <a:cs typeface="Rod"/>
            </a:endParaRP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:\Users\meehl\Downloads\Fig1_2017_annual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024" y="304800"/>
            <a:ext cx="4114800" cy="44817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000"/>
            <a:ext cx="1143000" cy="381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1" y="-25063"/>
            <a:ext cx="91440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Sudden, dramatic and sustained Antarctic sea ice retreat starting in 2016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066800" y="5999202"/>
            <a:ext cx="7001435" cy="5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000" b="1" dirty="0" smtClean="0"/>
              <a:t>Meehl</a:t>
            </a:r>
            <a:r>
              <a:rPr lang="en-US" sz="1000" b="1" dirty="0"/>
              <a:t>, G.A., J.M. </a:t>
            </a:r>
            <a:r>
              <a:rPr lang="en-US" sz="1000" b="1" dirty="0" err="1"/>
              <a:t>Arblaster</a:t>
            </a:r>
            <a:r>
              <a:rPr lang="en-US" sz="1000" dirty="0"/>
              <a:t>, C.T.Y. Chung, M. M. Holland, A. </a:t>
            </a:r>
            <a:r>
              <a:rPr lang="en-US" sz="1000" dirty="0" err="1"/>
              <a:t>DuVivier</a:t>
            </a:r>
            <a:r>
              <a:rPr lang="en-US" sz="1000" dirty="0"/>
              <a:t>, L. Thompson, D. Yang, and C.M. </a:t>
            </a:r>
            <a:r>
              <a:rPr lang="en-US" sz="1000" dirty="0" err="1"/>
              <a:t>Bitz</a:t>
            </a:r>
            <a:r>
              <a:rPr lang="en-US" sz="1000" dirty="0"/>
              <a:t>, 2019:  Recent sudden Antarctic sea ice retreat caused by connections to the tropics and sustained ocean changes around Antarctica, </a:t>
            </a:r>
            <a:r>
              <a:rPr lang="en-US" sz="1000" i="1" dirty="0"/>
              <a:t>Nature </a:t>
            </a:r>
            <a:r>
              <a:rPr lang="en-US" sz="1000" i="1" dirty="0" err="1"/>
              <a:t>Comms</a:t>
            </a:r>
            <a:r>
              <a:rPr lang="en-US" sz="1000" dirty="0"/>
              <a:t>., </a:t>
            </a:r>
            <a:r>
              <a:rPr lang="en-US" sz="1000" b="1" dirty="0"/>
              <a:t>10</a:t>
            </a:r>
            <a:r>
              <a:rPr lang="en-US" sz="1000" dirty="0"/>
              <a:t>:14, https://doi.org/10.1038/s41467-018-07865-9</a:t>
            </a:r>
            <a:r>
              <a:rPr lang="en-US" sz="1000" dirty="0" smtClean="0"/>
              <a:t>.</a:t>
            </a:r>
            <a:endParaRPr lang="en-US" sz="1000" b="1" dirty="0">
              <a:solidFill>
                <a:srgbClr val="8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1137046"/>
            <a:ext cx="5029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solidFill>
                  <a:srgbClr val="FF0000"/>
                </a:solidFill>
              </a:rPr>
              <a:t>Research: </a:t>
            </a:r>
          </a:p>
          <a:p>
            <a:r>
              <a:rPr lang="en-US" sz="1600" dirty="0" smtClean="0"/>
              <a:t>--Analyze atmospheric and ocean Argo float observations</a:t>
            </a:r>
          </a:p>
          <a:p>
            <a:r>
              <a:rPr lang="en-US" sz="1600" dirty="0" smtClean="0"/>
              <a:t>--analyze a global atmospheric model run with a specified convective heating anomaly representing the record high SST and precipitation anomalies in the eastern Indian/western Pacific Oceans in late 2016 to study associated atmospheric teleconnections that could have contributed to the decreases in sea ice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19867" y="4326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00600" y="4191000"/>
            <a:ext cx="4331819" cy="1638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rgbClr val="0070C0"/>
                </a:solidFill>
              </a:rPr>
              <a:t>Top panel:  </a:t>
            </a:r>
            <a:r>
              <a:rPr lang="en-US" sz="1000" dirty="0" smtClean="0">
                <a:solidFill>
                  <a:srgbClr val="0070C0"/>
                </a:solidFill>
              </a:rPr>
              <a:t>Observed </a:t>
            </a:r>
            <a:r>
              <a:rPr lang="en-US" sz="1000" dirty="0">
                <a:solidFill>
                  <a:srgbClr val="0070C0"/>
                </a:solidFill>
              </a:rPr>
              <a:t>seasonal anomalies of sea ice extent from 1979 through JJA 2018 (10</a:t>
            </a:r>
            <a:r>
              <a:rPr lang="en-US" sz="1000" baseline="30000" dirty="0">
                <a:solidFill>
                  <a:srgbClr val="0070C0"/>
                </a:solidFill>
              </a:rPr>
              <a:t>6 </a:t>
            </a:r>
            <a:r>
              <a:rPr lang="en-US" sz="1000" dirty="0" smtClean="0">
                <a:solidFill>
                  <a:srgbClr val="0070C0"/>
                </a:solidFill>
              </a:rPr>
              <a:t>km</a:t>
            </a:r>
            <a:r>
              <a:rPr lang="en-US" sz="1000" baseline="30000" dirty="0" smtClean="0">
                <a:solidFill>
                  <a:srgbClr val="0070C0"/>
                </a:solidFill>
              </a:rPr>
              <a:t>2</a:t>
            </a:r>
            <a:r>
              <a:rPr lang="en-US" sz="1000" dirty="0" smtClean="0">
                <a:solidFill>
                  <a:srgbClr val="0070C0"/>
                </a:solidFill>
              </a:rPr>
              <a:t>; </a:t>
            </a:r>
            <a:r>
              <a:rPr lang="en-US" sz="1000" dirty="0">
                <a:solidFill>
                  <a:srgbClr val="0070C0"/>
                </a:solidFill>
              </a:rPr>
              <a:t>vertical dashed lines denote DJF 2000 at the start of the negative IPO period, and DJF 2014 marking the end of the negative IPO </a:t>
            </a:r>
            <a:r>
              <a:rPr lang="en-US" sz="1000" dirty="0" smtClean="0">
                <a:solidFill>
                  <a:srgbClr val="0070C0"/>
                </a:solidFill>
              </a:rPr>
              <a:t>period; </a:t>
            </a:r>
            <a:r>
              <a:rPr lang="en-US" sz="1000" dirty="0">
                <a:solidFill>
                  <a:srgbClr val="0070C0"/>
                </a:solidFill>
              </a:rPr>
              <a:t>trend lines are calculated through the seasonal anomalies b) zonal mean temperatures (˚C) from EN4 reanalysis data, base state differences for negative IPO period (2000-2014) minus positive IPO period (1979-1999), stippling denotes significance at the 5% level; c) as in (b) except for October-November-December (OND) 2016 minus 2000-2014 OND mean; d) as in (b) except for 2017 annual mean minus 2000-2014 mean.</a:t>
            </a:r>
          </a:p>
          <a:p>
            <a:endParaRPr lang="en-US" sz="1000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5812" y="3200400"/>
            <a:ext cx="4812569" cy="3400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solidFill>
                  <a:srgbClr val="FF0000"/>
                </a:solidFill>
              </a:rPr>
              <a:t>Impact</a:t>
            </a:r>
            <a:r>
              <a:rPr lang="en-US" sz="1600" u="sng" dirty="0" smtClean="0">
                <a:solidFill>
                  <a:srgbClr val="FF0000"/>
                </a:solidFill>
              </a:rPr>
              <a:t>:</a:t>
            </a:r>
            <a:r>
              <a:rPr lang="en-US" sz="1600" dirty="0" smtClean="0">
                <a:solidFill>
                  <a:srgbClr val="000000"/>
                </a:solidFill>
              </a:rPr>
              <a:t>  </a:t>
            </a:r>
            <a:r>
              <a:rPr lang="en-US" sz="1600" dirty="0" smtClean="0">
                <a:solidFill>
                  <a:srgbClr val="C00000"/>
                </a:solidFill>
              </a:rPr>
              <a:t>What caused the retreat of Antarctic sea ice?</a:t>
            </a:r>
          </a:p>
          <a:p>
            <a:r>
              <a:rPr lang="en-US" sz="1600" dirty="0" smtClean="0">
                <a:solidFill>
                  <a:srgbClr val="000000"/>
                </a:solidFill>
              </a:rPr>
              <a:t>--A</a:t>
            </a:r>
            <a:r>
              <a:rPr lang="en-US" sz="1600" dirty="0" smtClean="0"/>
              <a:t>nomalous mid- </a:t>
            </a:r>
            <a:r>
              <a:rPr lang="en-US" sz="1600" dirty="0"/>
              <a:t>and high latitude </a:t>
            </a:r>
            <a:r>
              <a:rPr lang="en-US" sz="1600" dirty="0" smtClean="0"/>
              <a:t>southward surface winds forced from the tropics  </a:t>
            </a:r>
          </a:p>
          <a:p>
            <a:r>
              <a:rPr lang="en-US" sz="1600" dirty="0" smtClean="0"/>
              <a:t>--A </a:t>
            </a:r>
            <a:r>
              <a:rPr lang="en-US" sz="1600" dirty="0"/>
              <a:t>warmer upper Southern </a:t>
            </a:r>
            <a:r>
              <a:rPr lang="en-US" sz="1600" dirty="0" smtClean="0"/>
              <a:t>Ocean that was the </a:t>
            </a:r>
            <a:r>
              <a:rPr lang="en-US" sz="1600" dirty="0"/>
              <a:t>culmination of a negative decadal trend of wind stress curl with positive Southern Annular Mode and negative </a:t>
            </a:r>
            <a:r>
              <a:rPr lang="en-US" sz="1600" dirty="0" err="1"/>
              <a:t>Interdecadal</a:t>
            </a:r>
            <a:r>
              <a:rPr lang="en-US" sz="1600" dirty="0"/>
              <a:t> Pacific Oscillation, Ekman suction that </a:t>
            </a:r>
            <a:r>
              <a:rPr lang="en-US" sz="1600" dirty="0" smtClean="0"/>
              <a:t>moved warmer </a:t>
            </a:r>
            <a:r>
              <a:rPr lang="en-US" sz="1600" dirty="0"/>
              <a:t>water </a:t>
            </a:r>
            <a:r>
              <a:rPr lang="en-US" sz="1600" dirty="0" smtClean="0"/>
              <a:t>upward </a:t>
            </a:r>
            <a:r>
              <a:rPr lang="en-US" sz="1600" dirty="0"/>
              <a:t>in the column closer to the surface, a transition to positive </a:t>
            </a:r>
            <a:r>
              <a:rPr lang="en-US" sz="1600" dirty="0" err="1"/>
              <a:t>Interdecadal</a:t>
            </a:r>
            <a:r>
              <a:rPr lang="en-US" sz="1600" dirty="0"/>
              <a:t> Pacific Oscillation around 2014-2016, and negative Southern Annular Mode in late 2016.   </a:t>
            </a:r>
          </a:p>
          <a:p>
            <a:r>
              <a:rPr lang="en-US" dirty="0"/>
              <a:t> </a:t>
            </a:r>
          </a:p>
          <a:p>
            <a:endParaRPr lang="en-US" sz="1600" u="sng" dirty="0" smtClean="0">
              <a:solidFill>
                <a:srgbClr val="000000"/>
              </a:solidFill>
            </a:endParaRPr>
          </a:p>
        </p:txBody>
      </p:sp>
      <p:pic>
        <p:nvPicPr>
          <p:cNvPr id="19" name="Picture 5" descr="NCA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4779" y="6019800"/>
            <a:ext cx="963021" cy="655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-1" y="344269"/>
            <a:ext cx="50292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solidFill>
                  <a:srgbClr val="FF0000"/>
                </a:solidFill>
              </a:rPr>
              <a:t>Objective: </a:t>
            </a:r>
            <a:r>
              <a:rPr lang="en-US" sz="1600" dirty="0" smtClean="0"/>
              <a:t>Understand how and why Antarctic sea ice, which had been expanding, suddenly retreated to lowest values in the instrumental record in late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-1" y="6629400"/>
            <a:ext cx="2319868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772400" y="1978968"/>
            <a:ext cx="914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2016</a:t>
            </a:r>
            <a:endParaRPr lang="en-US" sz="9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8001000" y="609600"/>
            <a:ext cx="0" cy="1307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153400" y="744352"/>
            <a:ext cx="1219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Sudden retreat   of Antarctic      sea ice starting   in late 2016 sustained </a:t>
            </a:r>
          </a:p>
          <a:p>
            <a:r>
              <a:rPr lang="en-US" sz="1100" dirty="0" smtClean="0"/>
              <a:t>through 2017</a:t>
            </a:r>
            <a:endParaRPr lang="en-US" sz="11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8001000" y="990600"/>
            <a:ext cx="67235" cy="615363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953000" y="2438400"/>
            <a:ext cx="838200" cy="76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324600" y="2381842"/>
            <a:ext cx="773298" cy="74235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706721" y="2381842"/>
            <a:ext cx="751479" cy="74235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724400" y="2083713"/>
            <a:ext cx="17894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0070C0"/>
                </a:solidFill>
              </a:rPr>
              <a:t>Cold upper southern ocean during sea ice expansion</a:t>
            </a:r>
            <a:endParaRPr lang="en-US" sz="1100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05600" y="2066092"/>
            <a:ext cx="244863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C00000"/>
                </a:solidFill>
              </a:rPr>
              <a:t>Warm upper southern </a:t>
            </a:r>
            <a:r>
              <a:rPr lang="en-US" sz="1000" dirty="0">
                <a:solidFill>
                  <a:srgbClr val="C00000"/>
                </a:solidFill>
              </a:rPr>
              <a:t>ocean in 2016 sustained through </a:t>
            </a:r>
            <a:r>
              <a:rPr lang="en-US" sz="1000" dirty="0" smtClean="0">
                <a:solidFill>
                  <a:srgbClr val="C00000"/>
                </a:solidFill>
              </a:rPr>
              <a:t>2017 with sea ice retreat</a:t>
            </a:r>
            <a:endParaRPr lang="en-US" sz="1000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5867400" y="861632"/>
            <a:ext cx="2048435" cy="360362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812245" y="609600"/>
            <a:ext cx="158643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Expansion of Antarctic      sea ice accelerated after 2000</a:t>
            </a:r>
            <a:endParaRPr lang="en-US" sz="11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22231</TotalTime>
  <Words>420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Rod</vt:lpstr>
      <vt:lpstr>Office Theme</vt:lpstr>
      <vt:lpstr>PowerPoint Presentation</vt:lpstr>
    </vt:vector>
  </TitlesOfParts>
  <Company>Office of Science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Stephanie Shearer</cp:lastModifiedBy>
  <cp:revision>154</cp:revision>
  <dcterms:created xsi:type="dcterms:W3CDTF">2016-01-21T12:20:43Z</dcterms:created>
  <dcterms:modified xsi:type="dcterms:W3CDTF">2019-01-07T19:12:09Z</dcterms:modified>
</cp:coreProperties>
</file>