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629"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778000" y="2298700"/>
            <a:ext cx="20828000" cy="4648200"/>
          </a:xfrm>
          <a:prstGeom prst="rect">
            <a:avLst/>
          </a:prstGeom>
        </p:spPr>
        <p:txBody>
          <a:bodyPr anchor="b"/>
          <a:lstStyle/>
          <a:p>
            <a:r>
              <a:t>Title Text</a:t>
            </a:r>
          </a:p>
        </p:txBody>
      </p:sp>
      <p:sp>
        <p:nvSpPr>
          <p:cNvPr id="12" name="Body Level One…"/>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2387600" y="8953500"/>
            <a:ext cx="19621500" cy="585521"/>
          </a:xfrm>
          <a:prstGeom prst="rect">
            <a:avLst/>
          </a:prstGeom>
        </p:spPr>
        <p:txBody>
          <a:bodyPr anchor="t">
            <a:spAutoFit/>
          </a:bodyPr>
          <a:lstStyle>
            <a:lvl1pPr marL="0" indent="0" algn="ctr">
              <a:spcBef>
                <a:spcPts val="0"/>
              </a:spcBef>
              <a:buSzTx/>
              <a:buNone/>
              <a:defRPr sz="3200" i="1"/>
            </a:lvl1pPr>
          </a:lstStyle>
          <a:p>
            <a:r>
              <a:t>–Johnny Appleseed</a:t>
            </a:r>
          </a:p>
        </p:txBody>
      </p:sp>
      <p:sp>
        <p:nvSpPr>
          <p:cNvPr id="94" name="“Type a quote here.”"/>
          <p:cNvSpPr txBox="1">
            <a:spLocks noGrp="1"/>
          </p:cNvSpPr>
          <p:nvPr>
            <p:ph type="body" sz="quarter" idx="22"/>
          </p:nvPr>
        </p:nvSpPr>
        <p:spPr>
          <a:xfrm>
            <a:off x="2387600" y="6076950"/>
            <a:ext cx="19621500" cy="825500"/>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24384000" cy="16264467"/>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3124200" y="-38100"/>
            <a:ext cx="18135600" cy="12096698"/>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635000" y="9512300"/>
            <a:ext cx="23114000" cy="2006600"/>
          </a:xfrm>
          <a:prstGeom prst="rect">
            <a:avLst/>
          </a:prstGeom>
        </p:spPr>
        <p:txBody>
          <a:bodyPr anchor="b"/>
          <a:lstStyle/>
          <a:p>
            <a:r>
              <a:t>Title Text</a:t>
            </a:r>
          </a:p>
        </p:txBody>
      </p:sp>
      <p:sp>
        <p:nvSpPr>
          <p:cNvPr id="22"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778000" y="4533900"/>
            <a:ext cx="20828000" cy="46482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7950200" y="1104900"/>
            <a:ext cx="17259302" cy="115062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651000" y="952500"/>
            <a:ext cx="10223500" cy="5549900"/>
          </a:xfrm>
          <a:prstGeom prst="rect">
            <a:avLst/>
          </a:prstGeom>
        </p:spPr>
        <p:txBody>
          <a:bodyPr anchor="b"/>
          <a:lstStyle>
            <a:lvl1pPr>
              <a:defRPr sz="8400"/>
            </a:lvl1pPr>
          </a:lstStyle>
          <a:p>
            <a:r>
              <a:t>Title Text</a:t>
            </a:r>
          </a:p>
        </p:txBody>
      </p:sp>
      <p:sp>
        <p:nvSpPr>
          <p:cNvPr id="40" name="Body Level One…"/>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10960100" y="3149600"/>
            <a:ext cx="13944600" cy="92964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15681340" y="7035800"/>
            <a:ext cx="8396678" cy="5600700"/>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15290800" y="1130300"/>
            <a:ext cx="8331200" cy="5554134"/>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304800" y="1130300"/>
            <a:ext cx="17202150" cy="114681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ensitivities of the hydrologic cycle to model physics, grid resolution, and ocean type in the aquaplanet Community Atmosphere Model"/>
          <p:cNvSpPr txBox="1"/>
          <p:nvPr/>
        </p:nvSpPr>
        <p:spPr>
          <a:xfrm>
            <a:off x="5384240" y="164164"/>
            <a:ext cx="13615521" cy="13065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defRPr sz="4000" b="0"/>
            </a:lvl1pPr>
          </a:lstStyle>
          <a:p>
            <a:r>
              <a:t>Investigating the impact of cloud radiative feedbacks on tropical precipitation extremes</a:t>
            </a:r>
          </a:p>
        </p:txBody>
      </p:sp>
      <p:sp>
        <p:nvSpPr>
          <p:cNvPr id="120" name="James J. Benedict, Brian Medeiros, Amy C. Clement, Angeline G. Pendergrass: JAMES, 10.1002/2016MS000891"/>
          <p:cNvSpPr txBox="1"/>
          <p:nvPr/>
        </p:nvSpPr>
        <p:spPr>
          <a:xfrm>
            <a:off x="3098817" y="1804380"/>
            <a:ext cx="18186365" cy="7165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584200">
              <a:defRPr sz="2000" b="0" i="1">
                <a:latin typeface="Helvetica Neue Thin"/>
                <a:ea typeface="Helvetica Neue Thin"/>
                <a:cs typeface="Helvetica Neue Thin"/>
                <a:sym typeface="Helvetica Neue Thin"/>
              </a:defRPr>
            </a:pPr>
            <a:r>
              <a:rPr b="1">
                <a:latin typeface="Helvetica Neue"/>
                <a:ea typeface="Helvetica Neue"/>
                <a:cs typeface="Helvetica Neue"/>
                <a:sym typeface="Helvetica Neue"/>
              </a:rPr>
              <a:t>B. Medeiros, </a:t>
            </a:r>
            <a:r>
              <a:t>A. C. Clement, J. J. Benedict, B. Zhang</a:t>
            </a:r>
            <a:br/>
            <a:r>
              <a:t>npj Climate and Atmospheric Science, https://doi.org/10.1038/s41612-021-00174-x</a:t>
            </a:r>
          </a:p>
        </p:txBody>
      </p:sp>
      <p:sp>
        <p:nvSpPr>
          <p:cNvPr id="121" name="Objective"/>
          <p:cNvSpPr txBox="1"/>
          <p:nvPr/>
        </p:nvSpPr>
        <p:spPr>
          <a:xfrm>
            <a:off x="352501" y="3268116"/>
            <a:ext cx="1491692" cy="4610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t>Objective</a:t>
            </a:r>
          </a:p>
        </p:txBody>
      </p:sp>
      <p:sp>
        <p:nvSpPr>
          <p:cNvPr id="122" name="Explore CESM’s precipitation dependence on physics, resolution, and air-sea coupling."/>
          <p:cNvSpPr txBox="1"/>
          <p:nvPr/>
        </p:nvSpPr>
        <p:spPr>
          <a:xfrm>
            <a:off x="722604" y="4005134"/>
            <a:ext cx="7612744" cy="654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defRPr sz="1800" b="0"/>
            </a:lvl1pPr>
          </a:lstStyle>
          <a:p>
            <a:r>
              <a:t>Demonstrate a causal link between cloud radiative effects and extreme precipitation over the tropical oceans in climate models.</a:t>
            </a:r>
          </a:p>
        </p:txBody>
      </p:sp>
      <p:sp>
        <p:nvSpPr>
          <p:cNvPr id="123" name="Approach"/>
          <p:cNvSpPr txBox="1"/>
          <p:nvPr/>
        </p:nvSpPr>
        <p:spPr>
          <a:xfrm>
            <a:off x="352501" y="5138293"/>
            <a:ext cx="1525525" cy="4610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t>Approach</a:t>
            </a:r>
          </a:p>
        </p:txBody>
      </p:sp>
      <p:sp>
        <p:nvSpPr>
          <p:cNvPr id="124" name="Use the newly refined aquaplanet capabilities in development version of CESM2.…"/>
          <p:cNvSpPr txBox="1"/>
          <p:nvPr/>
        </p:nvSpPr>
        <p:spPr>
          <a:xfrm>
            <a:off x="722604" y="9977753"/>
            <a:ext cx="8398855" cy="2609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228600" indent="-228600" algn="l" defTabSz="457200">
              <a:buSzPct val="100000"/>
              <a:buChar char="•"/>
              <a:defRPr sz="1800" b="0"/>
            </a:pPr>
            <a:r>
              <a:t>The first study that links cloud radiative effects to extreme precipitation in climate models. There is a robust connection whereby cloud radiative effects increase extreme precipitation in all models in all configurations.</a:t>
            </a:r>
          </a:p>
          <a:p>
            <a:pPr marL="228600" indent="-228600" algn="l" defTabSz="457200">
              <a:buSzPct val="100000"/>
              <a:buChar char="•"/>
              <a:defRPr sz="1800" b="0"/>
            </a:pPr>
            <a:r>
              <a:t>Evidence is presented that the connection is through the influence of cloud radiative feedbacks helping to promote organized convection.</a:t>
            </a:r>
          </a:p>
          <a:p>
            <a:pPr marL="228600" indent="-228600" algn="l" defTabSz="457200">
              <a:buSzPct val="100000"/>
              <a:buChar char="•"/>
              <a:defRPr sz="1800" b="0"/>
            </a:pPr>
            <a:r>
              <a:t>Shows that errors in representing clouds impact not only climate sensitivity but hydrologic extremes.</a:t>
            </a:r>
          </a:p>
          <a:p>
            <a:pPr marL="228600" indent="-228600" algn="l" defTabSz="457200">
              <a:buSzPct val="100000"/>
              <a:buChar char="•"/>
              <a:defRPr sz="1800" b="0"/>
            </a:pPr>
            <a:r>
              <a:t>Indicates that representing both cloud radiative properties and organized convection are crucial for increasing confidence in climate prediction.</a:t>
            </a:r>
          </a:p>
        </p:txBody>
      </p:sp>
      <p:sp>
        <p:nvSpPr>
          <p:cNvPr id="125" name="Impact"/>
          <p:cNvSpPr txBox="1"/>
          <p:nvPr/>
        </p:nvSpPr>
        <p:spPr>
          <a:xfrm>
            <a:off x="314401" y="9358653"/>
            <a:ext cx="1123798" cy="4610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2400">
                <a:solidFill>
                  <a:schemeClr val="accent1">
                    <a:hueOff val="114395"/>
                    <a:lumOff val="-24975"/>
                  </a:schemeClr>
                </a:solidFill>
              </a:defRPr>
            </a:lvl1pPr>
          </a:lstStyle>
          <a:p>
            <a:r>
              <a:t>Impact</a:t>
            </a:r>
          </a:p>
        </p:txBody>
      </p:sp>
      <p:sp>
        <p:nvSpPr>
          <p:cNvPr id="126" name="Time mean zonal mean precipitation and (right column) their differences for subsets of the aquaplanet simulation suite that highlight sensitivities of the choice of model (a, b) ocean type, (c, d) physics, and (e, f) horizontal grid resolution."/>
          <p:cNvSpPr txBox="1"/>
          <p:nvPr/>
        </p:nvSpPr>
        <p:spPr>
          <a:xfrm>
            <a:off x="13581771" y="12347928"/>
            <a:ext cx="9446712" cy="711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defRPr sz="1200" b="0">
                <a:solidFill>
                  <a:srgbClr val="027001"/>
                </a:solidFill>
                <a:latin typeface="Source Serif Pro Light"/>
                <a:ea typeface="Source Serif Pro Light"/>
                <a:cs typeface="Source Serif Pro Light"/>
                <a:sym typeface="Source Serif Pro Light"/>
              </a:defRPr>
            </a:lvl1pPr>
          </a:lstStyle>
          <a:p>
            <a:r>
              <a:t>Simulated precipitation distributions. (upper) Zonal average precipitation and (lower) histogram of tropical marine precipitation for (left-to-right) aquaplanet experiments, AMIP experiments, and CESM2 cloud-locking experiments. Colors are as noted in legends, with solid curves showing the control simulations and dashed curves showing the LWoff or cloud-locked simulations. </a:t>
            </a:r>
          </a:p>
        </p:txBody>
      </p:sp>
      <p:sp>
        <p:nvSpPr>
          <p:cNvPr id="127" name="Use the newly refined aquaplanet capabilities in development version of CESM2.…"/>
          <p:cNvSpPr txBox="1"/>
          <p:nvPr/>
        </p:nvSpPr>
        <p:spPr>
          <a:xfrm>
            <a:off x="722604" y="5645244"/>
            <a:ext cx="8398855" cy="3448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228600" indent="-228600" algn="l" defTabSz="457200">
              <a:buSzPct val="100000"/>
              <a:buChar char="•"/>
              <a:defRPr sz="1800" b="0"/>
            </a:pPr>
            <a:r>
              <a:t>Use a hierarchy of model configurations and methods from CMIP6 and CESM2. </a:t>
            </a:r>
          </a:p>
          <a:p>
            <a:pPr marL="228600" indent="-228600" algn="l" defTabSz="457200">
              <a:buSzPct val="100000"/>
              <a:buChar char="•"/>
              <a:defRPr sz="1800" b="0"/>
            </a:pPr>
            <a:r>
              <a:t>CMIP6 aquaplanet and AMIP experiments with clouds made transparent in the longwave remove the coupling between clouds and circulation. </a:t>
            </a:r>
          </a:p>
          <a:p>
            <a:pPr marL="228600" indent="-228600" algn="l" defTabSz="457200">
              <a:buSzPct val="100000"/>
              <a:buChar char="•"/>
              <a:defRPr sz="1800" b="0"/>
            </a:pPr>
            <a:r>
              <a:t>Cloud-locking experiments in CESM2 decouple clouds and circulation while maintaining the mean climate, allowing coupled experiments.</a:t>
            </a:r>
          </a:p>
          <a:p>
            <a:pPr marL="228600" indent="-228600" algn="l" defTabSz="457200">
              <a:buSzPct val="100000"/>
              <a:buChar char="•"/>
              <a:defRPr sz="1800" b="0"/>
            </a:pPr>
            <a:r>
              <a:t>Examine the extreme precipitation, especially over the oceans to discern the impact of cloud radiative effects.</a:t>
            </a:r>
          </a:p>
          <a:p>
            <a:pPr marL="228600" indent="-228600" algn="l" defTabSz="457200">
              <a:buSzPct val="100000"/>
              <a:buChar char="•"/>
              <a:defRPr sz="1800" b="0"/>
            </a:pPr>
            <a:r>
              <a:t>Introduce a new metric, the extreme precipitation fraction, defined as the fraction of precipitation that falls at rates greater than the 95th percentile</a:t>
            </a:r>
          </a:p>
          <a:p>
            <a:pPr marL="228600" indent="-228600" algn="l" defTabSz="457200">
              <a:buSzPct val="100000"/>
              <a:buChar char="•"/>
              <a:defRPr sz="1800" b="0"/>
            </a:pPr>
            <a:r>
              <a:t>Investigate the role of organized convection using tropical wave decomposition and extreme precipitation event detection/tracking.</a:t>
            </a:r>
          </a:p>
        </p:txBody>
      </p:sp>
      <p:pic>
        <p:nvPicPr>
          <p:cNvPr id="128" name="Figure_1_final.pdf" descr="Figure_1_final.pdf"/>
          <p:cNvPicPr>
            <a:picLocks noChangeAspect="1"/>
          </p:cNvPicPr>
          <p:nvPr/>
        </p:nvPicPr>
        <p:blipFill>
          <a:blip r:embed="rId2">
            <a:extLst/>
          </a:blip>
          <a:stretch>
            <a:fillRect/>
          </a:stretch>
        </p:blipFill>
        <p:spPr>
          <a:xfrm>
            <a:off x="10227033" y="3748876"/>
            <a:ext cx="14081217" cy="8481848"/>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318</Words>
  <Application>Microsoft Office PowerPoint</Application>
  <PresentationFormat>Custom</PresentationFormat>
  <Paragraphs>17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Helvetica Neue</vt:lpstr>
      <vt:lpstr>Helvetica Neue Light</vt:lpstr>
      <vt:lpstr>Helvetica Neue Medium</vt:lpstr>
      <vt:lpstr>Helvetica Neue Thin</vt:lpstr>
      <vt:lpstr>Source Serif Pro Light</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modified xsi:type="dcterms:W3CDTF">2021-03-24T19:51:55Z</dcterms:modified>
</cp:coreProperties>
</file>