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3"/>
  </p:sldMasterIdLst>
  <p:notesMasterIdLst>
    <p:notesMasterId r:id="rId5"/>
  </p:notesMasterIdLst>
  <p:sldIdLst>
    <p:sldId id="256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3" d="100"/>
          <a:sy n="113" d="100"/>
        </p:scale>
        <p:origin x="-22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Master" Target="slideMasters/slideMaster1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C83E43-9323-406C-8662-8D7C5D446627}" type="datetimeFigureOut">
              <a:rPr lang="en-US" smtClean="0"/>
              <a:t>10/25/2017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EF59CA-A11E-40BC-8795-49D761968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2417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4063" indent="-2889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0463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25600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0738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47938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05138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62338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19538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C3AE4A7-73B6-4831-B3DA-A7A3FC2098B1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z="1000" smtClean="0"/>
              <a:t>http://www.pnnl.gov/science/highlights/highlights.asp?division=749</a:t>
            </a:r>
          </a:p>
        </p:txBody>
      </p:sp>
    </p:spTree>
    <p:extLst>
      <p:ext uri="{BB962C8B-B14F-4D97-AF65-F5344CB8AC3E}">
        <p14:creationId xmlns:p14="http://schemas.microsoft.com/office/powerpoint/2010/main" val="22354167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table</a:t>
            </a:r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1291208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0E899F1-6CEA-4572-BB93-66444C9C8DBB}" type="datetimeFigureOut">
              <a:rPr lang="en-US"/>
              <a:pPr>
                <a:defRPr/>
              </a:pPr>
              <a:t>10/25/2017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74350E08-4D74-4B47-A14E-6F1B85CBED4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0833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ChangeArrowheads="1"/>
          </p:cNvSpPr>
          <p:nvPr/>
        </p:nvSpPr>
        <p:spPr bwMode="auto">
          <a:xfrm>
            <a:off x="152400" y="3352800"/>
            <a:ext cx="34290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1775" indent="-231775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15000"/>
              </a:spcBef>
              <a:buFontTx/>
              <a:buNone/>
            </a:pPr>
            <a:endParaRPr lang="en-US" altLang="en-US" sz="1600">
              <a:solidFill>
                <a:srgbClr val="000000"/>
              </a:solidFill>
            </a:endParaRPr>
          </a:p>
        </p:txBody>
      </p:sp>
      <p:sp>
        <p:nvSpPr>
          <p:cNvPr id="3075" name="Rectangle 4"/>
          <p:cNvSpPr>
            <a:spLocks noChangeArrowheads="1"/>
          </p:cNvSpPr>
          <p:nvPr/>
        </p:nvSpPr>
        <p:spPr bwMode="auto">
          <a:xfrm>
            <a:off x="108299" y="1132218"/>
            <a:ext cx="3998615" cy="5472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31775" indent="-231775" algn="ctr" eaLnBrk="1" hangingPunct="1">
              <a:spcBef>
                <a:spcPct val="15000"/>
              </a:spcBef>
              <a:defRPr/>
            </a:pPr>
            <a:r>
              <a:rPr lang="en-US" b="1" dirty="0">
                <a:solidFill>
                  <a:prstClr val="black"/>
                </a:solidFill>
              </a:rPr>
              <a:t>Objective</a:t>
            </a:r>
          </a:p>
          <a:p>
            <a:pPr marL="285750" indent="-285750" eaLnBrk="1" hangingPunct="1">
              <a:spcBef>
                <a:spcPct val="15000"/>
              </a:spcBef>
              <a:buFont typeface="Arial" pitchFamily="34" charset="0"/>
              <a:buChar char="●"/>
              <a:defRPr/>
            </a:pPr>
            <a:r>
              <a:rPr lang="en-US" sz="1600" dirty="0">
                <a:solidFill>
                  <a:prstClr val="black"/>
                </a:solidFill>
              </a:rPr>
              <a:t>Present a new theory regarding </a:t>
            </a:r>
            <a:r>
              <a:rPr lang="en-US" sz="1600" dirty="0" smtClean="0">
                <a:solidFill>
                  <a:prstClr val="black"/>
                </a:solidFill>
              </a:rPr>
              <a:t>impacts </a:t>
            </a:r>
            <a:r>
              <a:rPr lang="en-US" sz="1600" dirty="0">
                <a:solidFill>
                  <a:prstClr val="black"/>
                </a:solidFill>
              </a:rPr>
              <a:t>of chronically increasing disturbances on ecosystem functions of value to society</a:t>
            </a:r>
          </a:p>
          <a:p>
            <a:pPr marL="231775" indent="-231775" algn="ctr" eaLnBrk="1" hangingPunct="1">
              <a:spcBef>
                <a:spcPct val="15000"/>
              </a:spcBef>
              <a:defRPr/>
            </a:pPr>
            <a:r>
              <a:rPr lang="en-US" b="1" dirty="0">
                <a:solidFill>
                  <a:prstClr val="black"/>
                </a:solidFill>
              </a:rPr>
              <a:t>Approach</a:t>
            </a:r>
            <a:endParaRPr lang="en-US" sz="1600" b="1" dirty="0">
              <a:solidFill>
                <a:prstClr val="black"/>
              </a:solidFill>
            </a:endParaRPr>
          </a:p>
          <a:p>
            <a:pPr marL="285750" indent="-285750" eaLnBrk="1" hangingPunct="1">
              <a:spcBef>
                <a:spcPct val="15000"/>
              </a:spcBef>
              <a:buFont typeface="Arial" pitchFamily="34" charset="0"/>
              <a:buChar char="●"/>
              <a:defRPr/>
            </a:pPr>
            <a:r>
              <a:rPr lang="en-US" sz="1600" dirty="0">
                <a:solidFill>
                  <a:prstClr val="black"/>
                </a:solidFill>
              </a:rPr>
              <a:t>Review known evidence </a:t>
            </a:r>
            <a:r>
              <a:rPr lang="en-US" sz="1600" dirty="0" smtClean="0">
                <a:solidFill>
                  <a:prstClr val="black"/>
                </a:solidFill>
              </a:rPr>
              <a:t>of </a:t>
            </a:r>
            <a:r>
              <a:rPr lang="en-US" sz="1600" dirty="0">
                <a:solidFill>
                  <a:prstClr val="black"/>
                </a:solidFill>
              </a:rPr>
              <a:t>disturbance </a:t>
            </a:r>
            <a:r>
              <a:rPr lang="en-US" sz="1600" dirty="0" smtClean="0">
                <a:solidFill>
                  <a:prstClr val="black"/>
                </a:solidFill>
              </a:rPr>
              <a:t>effects </a:t>
            </a:r>
            <a:r>
              <a:rPr lang="en-US" sz="1600" dirty="0">
                <a:solidFill>
                  <a:prstClr val="black"/>
                </a:solidFill>
              </a:rPr>
              <a:t>on ecosystem functions, specifically carbon storage and hydrologic </a:t>
            </a:r>
            <a:r>
              <a:rPr lang="en-US" sz="1600" dirty="0" smtClean="0">
                <a:solidFill>
                  <a:prstClr val="black"/>
                </a:solidFill>
              </a:rPr>
              <a:t>services</a:t>
            </a:r>
          </a:p>
          <a:p>
            <a:pPr marL="285750" indent="-285750" eaLnBrk="1" hangingPunct="1">
              <a:spcBef>
                <a:spcPct val="15000"/>
              </a:spcBef>
              <a:buFont typeface="Arial" pitchFamily="34" charset="0"/>
              <a:buChar char="●"/>
              <a:defRPr/>
            </a:pPr>
            <a:r>
              <a:rPr lang="en-US" sz="1600" dirty="0" smtClean="0">
                <a:solidFill>
                  <a:prstClr val="black"/>
                </a:solidFill>
              </a:rPr>
              <a:t>Propose </a:t>
            </a:r>
            <a:r>
              <a:rPr lang="en-US" sz="1600" dirty="0">
                <a:solidFill>
                  <a:prstClr val="black"/>
                </a:solidFill>
              </a:rPr>
              <a:t>approaches for Earth </a:t>
            </a:r>
            <a:r>
              <a:rPr lang="en-US" sz="1600" dirty="0" smtClean="0">
                <a:solidFill>
                  <a:prstClr val="black"/>
                </a:solidFill>
              </a:rPr>
              <a:t>system models </a:t>
            </a:r>
            <a:r>
              <a:rPr lang="en-US" sz="1600" dirty="0">
                <a:solidFill>
                  <a:prstClr val="black"/>
                </a:solidFill>
              </a:rPr>
              <a:t>to address chronic </a:t>
            </a:r>
            <a:r>
              <a:rPr lang="en-US" sz="1600" dirty="0" smtClean="0">
                <a:solidFill>
                  <a:prstClr val="black"/>
                </a:solidFill>
              </a:rPr>
              <a:t>imbalances </a:t>
            </a:r>
            <a:r>
              <a:rPr lang="en-US" sz="1600" dirty="0">
                <a:solidFill>
                  <a:prstClr val="black"/>
                </a:solidFill>
              </a:rPr>
              <a:t>in ecosystem </a:t>
            </a:r>
            <a:r>
              <a:rPr lang="en-US" sz="1600" dirty="0" smtClean="0">
                <a:solidFill>
                  <a:prstClr val="black"/>
                </a:solidFill>
              </a:rPr>
              <a:t>services</a:t>
            </a:r>
          </a:p>
          <a:p>
            <a:pPr algn="ctr" eaLnBrk="1" hangingPunct="1">
              <a:spcBef>
                <a:spcPct val="15000"/>
              </a:spcBef>
              <a:defRPr/>
            </a:pPr>
            <a:r>
              <a:rPr lang="en-US" altLang="en-US" b="1" dirty="0">
                <a:solidFill>
                  <a:prstClr val="black"/>
                </a:solidFill>
              </a:rPr>
              <a:t>Impact</a:t>
            </a:r>
          </a:p>
          <a:p>
            <a:pPr marL="285750" indent="-285750" eaLnBrk="1" hangingPunct="1">
              <a:spcBef>
                <a:spcPct val="15000"/>
              </a:spcBef>
              <a:buFont typeface="Arial" pitchFamily="34" charset="0"/>
              <a:buChar char="●"/>
              <a:defRPr/>
            </a:pPr>
            <a:r>
              <a:rPr lang="en-US" altLang="en-US" sz="1600" dirty="0" smtClean="0">
                <a:solidFill>
                  <a:srgbClr val="000000"/>
                </a:solidFill>
              </a:rPr>
              <a:t>Stress events caused by environmental change will progressively affect </a:t>
            </a:r>
            <a:r>
              <a:rPr lang="en-US" altLang="en-US" sz="1600" dirty="0">
                <a:solidFill>
                  <a:srgbClr val="000000"/>
                </a:solidFill>
              </a:rPr>
              <a:t>the </a:t>
            </a:r>
            <a:r>
              <a:rPr lang="en-US" altLang="en-US" sz="1600" dirty="0" smtClean="0">
                <a:solidFill>
                  <a:srgbClr val="000000"/>
                </a:solidFill>
              </a:rPr>
              <a:t>ecosystem; predicting chronic imbalances in ecosystem services via Earth system models can improve planning to ensure continued provision of services to society</a:t>
            </a:r>
          </a:p>
          <a:p>
            <a:pPr marL="285750" indent="-285750" eaLnBrk="1" hangingPunct="1">
              <a:spcBef>
                <a:spcPct val="15000"/>
              </a:spcBef>
              <a:buFont typeface="Arial" pitchFamily="34" charset="0"/>
              <a:buChar char="●"/>
              <a:defRPr/>
            </a:pPr>
            <a:r>
              <a:rPr lang="en-US" altLang="en-US" sz="1600" dirty="0" smtClean="0">
                <a:solidFill>
                  <a:prstClr val="black"/>
                </a:solidFill>
              </a:rPr>
              <a:t>New </a:t>
            </a:r>
            <a:r>
              <a:rPr lang="en-US" altLang="en-US" sz="1600" dirty="0">
                <a:solidFill>
                  <a:prstClr val="black"/>
                </a:solidFill>
              </a:rPr>
              <a:t>framework could extend to </a:t>
            </a:r>
            <a:r>
              <a:rPr lang="en-US" altLang="en-US" sz="1600" dirty="0" smtClean="0">
                <a:solidFill>
                  <a:prstClr val="black"/>
                </a:solidFill>
              </a:rPr>
              <a:t>events </a:t>
            </a:r>
            <a:r>
              <a:rPr lang="en-US" altLang="en-US" sz="1600" dirty="0">
                <a:solidFill>
                  <a:prstClr val="black"/>
                </a:solidFill>
              </a:rPr>
              <a:t>or ecosystem disturbances that are becoming more frequent</a:t>
            </a:r>
          </a:p>
          <a:p>
            <a:pPr marL="285750" indent="-285750" eaLnBrk="1" hangingPunct="1">
              <a:spcBef>
                <a:spcPct val="15000"/>
              </a:spcBef>
              <a:buFont typeface="Arial" pitchFamily="34" charset="0"/>
              <a:buChar char="●"/>
              <a:defRPr/>
            </a:pP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4100" name="Rectangle 5"/>
          <p:cNvSpPr>
            <a:spLocks noChangeArrowheads="1"/>
          </p:cNvSpPr>
          <p:nvPr/>
        </p:nvSpPr>
        <p:spPr bwMode="auto">
          <a:xfrm>
            <a:off x="108299" y="0"/>
            <a:ext cx="8908352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en-US" b="1" dirty="0"/>
              <a:t>Predicting and Planning for Chronic </a:t>
            </a:r>
            <a:r>
              <a:rPr lang="en-US" b="1" dirty="0" smtClean="0"/>
              <a:t>Climate-Driven </a:t>
            </a:r>
            <a:r>
              <a:rPr lang="en-US" b="1" dirty="0"/>
              <a:t>Disturbances</a:t>
            </a:r>
            <a:endParaRPr lang="en-US" dirty="0"/>
          </a:p>
        </p:txBody>
      </p:sp>
      <p:sp>
        <p:nvSpPr>
          <p:cNvPr id="4101" name="Text Box 6"/>
          <p:cNvSpPr txBox="1">
            <a:spLocks noChangeArrowheads="1"/>
          </p:cNvSpPr>
          <p:nvPr/>
        </p:nvSpPr>
        <p:spPr bwMode="auto">
          <a:xfrm>
            <a:off x="4231588" y="6080934"/>
            <a:ext cx="4610100" cy="55399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 dirty="0">
                <a:solidFill>
                  <a:srgbClr val="000000"/>
                </a:solidFill>
                <a:latin typeface="+mn-lt"/>
              </a:rPr>
              <a:t>McDowell NG, </a:t>
            </a:r>
            <a:r>
              <a:rPr lang="en-US" altLang="en-US" sz="1000" dirty="0" smtClean="0">
                <a:solidFill>
                  <a:srgbClr val="000000"/>
                </a:solidFill>
                <a:latin typeface="+mn-lt"/>
              </a:rPr>
              <a:t>S </a:t>
            </a:r>
            <a:r>
              <a:rPr lang="en-US" altLang="en-US" sz="1000" dirty="0" err="1" smtClean="0">
                <a:solidFill>
                  <a:srgbClr val="000000"/>
                </a:solidFill>
                <a:latin typeface="+mn-lt"/>
              </a:rPr>
              <a:t>Michaletz</a:t>
            </a:r>
            <a:r>
              <a:rPr lang="en-US" altLang="en-US" sz="1000" dirty="0" smtClean="0">
                <a:solidFill>
                  <a:srgbClr val="000000"/>
                </a:solidFill>
                <a:latin typeface="+mn-lt"/>
              </a:rPr>
              <a:t>, K Bennett, K </a:t>
            </a:r>
            <a:r>
              <a:rPr lang="en-US" altLang="en-US" sz="1000" dirty="0" err="1" smtClean="0">
                <a:solidFill>
                  <a:srgbClr val="000000"/>
                </a:solidFill>
                <a:latin typeface="+mn-lt"/>
              </a:rPr>
              <a:t>Solander</a:t>
            </a:r>
            <a:r>
              <a:rPr lang="en-US" altLang="en-US" sz="1000" dirty="0" smtClean="0">
                <a:solidFill>
                  <a:srgbClr val="000000"/>
                </a:solidFill>
                <a:latin typeface="+mn-lt"/>
              </a:rPr>
              <a:t>, C Xu, RM Maxwell, C Allen, and R Middleton. </a:t>
            </a:r>
            <a:r>
              <a:rPr lang="en-US" altLang="en-US" sz="1000" dirty="0">
                <a:solidFill>
                  <a:srgbClr val="000000"/>
                </a:solidFill>
                <a:latin typeface="+mn-lt"/>
              </a:rPr>
              <a:t>2017. </a:t>
            </a:r>
            <a:r>
              <a:rPr lang="en-US" altLang="en-US" sz="1000" dirty="0" smtClean="0">
                <a:solidFill>
                  <a:srgbClr val="000000"/>
                </a:solidFill>
                <a:latin typeface="+mn-lt"/>
              </a:rPr>
              <a:t>“Predicting Chronic Climate-Driven Disturbances </a:t>
            </a:r>
            <a:r>
              <a:rPr lang="en-US" altLang="en-US" sz="1000" dirty="0">
                <a:solidFill>
                  <a:srgbClr val="000000"/>
                </a:solidFill>
                <a:latin typeface="+mn-lt"/>
              </a:rPr>
              <a:t>and </a:t>
            </a:r>
            <a:r>
              <a:rPr lang="en-US" altLang="en-US" sz="1000" dirty="0" smtClean="0">
                <a:solidFill>
                  <a:srgbClr val="000000"/>
                </a:solidFill>
                <a:latin typeface="+mn-lt"/>
              </a:rPr>
              <a:t>Their Mitigation.” </a:t>
            </a:r>
            <a:r>
              <a:rPr lang="en-US" altLang="en-US" sz="1000" i="1" dirty="0">
                <a:solidFill>
                  <a:srgbClr val="000000"/>
                </a:solidFill>
                <a:latin typeface="+mn-lt"/>
              </a:rPr>
              <a:t>Trends in Ecology and Evolution</a:t>
            </a:r>
            <a:r>
              <a:rPr lang="en-US" altLang="en-US" sz="1000" dirty="0">
                <a:solidFill>
                  <a:srgbClr val="000000"/>
                </a:solidFill>
                <a:latin typeface="+mn-lt"/>
              </a:rPr>
              <a:t>, </a:t>
            </a:r>
            <a:r>
              <a:rPr lang="en-US" altLang="en-US" sz="1000" dirty="0" smtClean="0">
                <a:solidFill>
                  <a:srgbClr val="000000"/>
                </a:solidFill>
                <a:latin typeface="+mn-lt"/>
              </a:rPr>
              <a:t>accepted.</a:t>
            </a:r>
            <a:endParaRPr lang="en-US" altLang="en-US" sz="10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4102" name="TextBox 9"/>
          <p:cNvSpPr txBox="1">
            <a:spLocks noChangeArrowheads="1"/>
          </p:cNvSpPr>
          <p:nvPr/>
        </p:nvSpPr>
        <p:spPr bwMode="auto">
          <a:xfrm>
            <a:off x="7170812" y="3550425"/>
            <a:ext cx="1670876" cy="2543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b="1" dirty="0" smtClean="0">
                <a:solidFill>
                  <a:srgbClr val="0000FF"/>
                </a:solidFill>
                <a:latin typeface="Arial" panose="020B0604020202020204" pitchFamily="34" charset="0"/>
              </a:rPr>
              <a:t>In this paper, a new theory </a:t>
            </a:r>
            <a:r>
              <a:rPr lang="en-US" altLang="en-US" sz="1200" b="1">
                <a:solidFill>
                  <a:srgbClr val="0000FF"/>
                </a:solidFill>
                <a:latin typeface="Arial" panose="020B0604020202020204" pitchFamily="34" charset="0"/>
              </a:rPr>
              <a:t>suggests </a:t>
            </a:r>
            <a:r>
              <a:rPr lang="en-US" altLang="en-US" sz="1200" b="1" smtClean="0">
                <a:solidFill>
                  <a:srgbClr val="0000FF"/>
                </a:solidFill>
                <a:latin typeface="Arial" panose="020B0604020202020204" pitchFamily="34" charset="0"/>
              </a:rPr>
              <a:t>that warming </a:t>
            </a:r>
            <a:r>
              <a:rPr lang="en-US" altLang="en-US" sz="1200" b="1" dirty="0">
                <a:solidFill>
                  <a:srgbClr val="0000FF"/>
                </a:solidFill>
                <a:latin typeface="Arial" panose="020B0604020202020204" pitchFamily="34" charset="0"/>
              </a:rPr>
              <a:t>and drought (a) will lead to chronic mortality (b) and </a:t>
            </a:r>
            <a:r>
              <a:rPr lang="en-US" altLang="en-US" sz="1200" b="1" dirty="0" smtClean="0">
                <a:solidFill>
                  <a:srgbClr val="0000FF"/>
                </a:solidFill>
                <a:latin typeface="Arial" panose="020B0604020202020204" pitchFamily="34" charset="0"/>
              </a:rPr>
              <a:t>hence imbalances in </a:t>
            </a:r>
            <a:r>
              <a:rPr lang="en-US" altLang="en-US" sz="1200" b="1" dirty="0">
                <a:solidFill>
                  <a:srgbClr val="0000FF"/>
                </a:solidFill>
                <a:latin typeface="Arial" panose="020B0604020202020204" pitchFamily="34" charset="0"/>
              </a:rPr>
              <a:t>ecosystem biomass (c) </a:t>
            </a:r>
            <a:r>
              <a:rPr lang="en-US" altLang="en-US" sz="1200" b="1" dirty="0" smtClean="0">
                <a:solidFill>
                  <a:srgbClr val="0000FF"/>
                </a:solidFill>
                <a:latin typeface="Arial" panose="020B0604020202020204" pitchFamily="34" charset="0"/>
              </a:rPr>
              <a:t>corresponding </a:t>
            </a:r>
            <a:r>
              <a:rPr lang="en-US" altLang="en-US" sz="1200" b="1" dirty="0">
                <a:solidFill>
                  <a:srgbClr val="0000FF"/>
                </a:solidFill>
                <a:latin typeface="Arial" panose="020B0604020202020204" pitchFamily="34" charset="0"/>
              </a:rPr>
              <a:t>with </a:t>
            </a:r>
            <a:r>
              <a:rPr lang="en-US" altLang="en-US" sz="1200" b="1" dirty="0" smtClean="0">
                <a:solidFill>
                  <a:srgbClr val="0000FF"/>
                </a:solidFill>
                <a:latin typeface="Arial" panose="020B0604020202020204" pitchFamily="34" charset="0"/>
              </a:rPr>
              <a:t>an increasing </a:t>
            </a:r>
            <a:r>
              <a:rPr lang="en-US" altLang="en-US" sz="1200" b="1" dirty="0">
                <a:solidFill>
                  <a:srgbClr val="0000FF"/>
                </a:solidFill>
                <a:latin typeface="Arial" panose="020B0604020202020204" pitchFamily="34" charset="0"/>
              </a:rPr>
              <a:t>human </a:t>
            </a:r>
            <a:r>
              <a:rPr lang="en-US" altLang="en-US" sz="1200" b="1" dirty="0" smtClean="0">
                <a:solidFill>
                  <a:srgbClr val="0000FF"/>
                </a:solidFill>
                <a:latin typeface="Arial" panose="020B0604020202020204" pitchFamily="34" charset="0"/>
              </a:rPr>
              <a:t>population (d) and demand for ecosystem services.</a:t>
            </a:r>
            <a:endParaRPr lang="en-US" altLang="en-US" sz="1200" b="1" strike="sngStrike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4103" name="Rectangle 2"/>
          <p:cNvSpPr>
            <a:spLocks noChangeArrowheads="1"/>
          </p:cNvSpPr>
          <p:nvPr/>
        </p:nvSpPr>
        <p:spPr bwMode="auto">
          <a:xfrm>
            <a:off x="3505200" y="3733800"/>
            <a:ext cx="56388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1313" indent="-287338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338138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338138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338138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3381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3381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3381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3381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3381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3381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15000"/>
              </a:spcBef>
              <a:buFontTx/>
              <a:buNone/>
            </a:pPr>
            <a:endParaRPr lang="en-US" altLang="en-US" sz="1600" dirty="0">
              <a:solidFill>
                <a:srgbClr val="000000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032953" y="899095"/>
            <a:ext cx="3212942" cy="5105464"/>
            <a:chOff x="3905250" y="990600"/>
            <a:chExt cx="2343150" cy="3723338"/>
          </a:xfrm>
        </p:grpSpPr>
        <p:pic>
          <p:nvPicPr>
            <p:cNvPr id="4104" name="Picture 12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5197"/>
            <a:stretch/>
          </p:blipFill>
          <p:spPr bwMode="auto">
            <a:xfrm>
              <a:off x="3905250" y="990600"/>
              <a:ext cx="2266950" cy="3723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6096000" y="1257736"/>
              <a:ext cx="152400" cy="32817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56174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OE-Sample-Slide-Highlights-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OE-Sample-Slide-Highlights-Template.pot [Compatibility Mode]" id="{CE76790B-0D6F-4165-8405-943E0631441B}" vid="{9197782D-EA61-4FFF-8310-93F0E712B04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Slide" ma:contentTypeID="0x010100A22E315B1F3C42B49A0E90D2F9AB5AB100A3ADA40348D53C4EA114B46FA9468BEB" ma:contentTypeVersion="1" ma:contentTypeDescription="Microsoft PowerPoint Slide" ma:contentTypeScope="" ma:versionID="dbc4f2fd50e8b674fa18556b083337e9">
  <xsd:schema xmlns:xsd="http://www.w3.org/2001/XMLSchema" xmlns:xs="http://www.w3.org/2001/XMLSchema" xmlns:p="http://schemas.microsoft.com/office/2006/metadata/properties" xmlns:ns1="http://schemas.microsoft.com/sharepoint/v3" xmlns:ns2="98b00cf3-a6ce-40de-8923-f140beb786e9" targetNamespace="http://schemas.microsoft.com/office/2006/metadata/properties" ma:root="true" ma:fieldsID="369ecde004d64f13dca5f1ba268ab172" ns1:_="" ns2:_="">
    <xsd:import namespace="http://schemas.microsoft.com/sharepoint/v3"/>
    <xsd:import namespace="98b00cf3-a6ce-40de-8923-f140beb786e9"/>
    <xsd:element name="properties">
      <xsd:complexType>
        <xsd:sequence>
          <xsd:element name="documentManagement">
            <xsd:complexType>
              <xsd:all>
                <xsd:element ref="ns1:Presentation" minOccurs="0"/>
                <xsd:element ref="ns1:SlideDescription" minOccurs="0"/>
                <xsd:element ref="ns2:Funding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resentation" ma:index="1" nillable="true" ma:displayName="Presentation" ma:internalName="Presentation">
      <xsd:simpleType>
        <xsd:restriction base="dms:Text"/>
      </xsd:simpleType>
    </xsd:element>
    <xsd:element name="SlideDescription" ma:index="2" nillable="true" ma:displayName="Description" ma:internalName="SlideDescrip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b00cf3-a6ce-40de-8923-f140beb786e9" elementFormDefault="qualified">
    <xsd:import namespace="http://schemas.microsoft.com/office/2006/documentManagement/types"/>
    <xsd:import namespace="http://schemas.microsoft.com/office/infopath/2007/PartnerControls"/>
    <xsd:element name="Funding" ma:index="7" ma:displayName="Funding" ma:description="Funding Soure" ma:internalName="Funding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lideDescription xmlns="http://schemas.microsoft.com/sharepoint/v3" xsi:nil="true"/>
    <Presentation xmlns="http://schemas.microsoft.com/sharepoint/v3">McDowell-etal-ClimateDisturbances-TREE-October2017-f</Presentation>
    <Funding xmlns="98b00cf3-a6ce-40de-8923-f140beb786e9">BER</Funding>
  </documentManagement>
</p:properties>
</file>

<file path=customXml/itemProps1.xml><?xml version="1.0" encoding="utf-8"?>
<ds:datastoreItem xmlns:ds="http://schemas.openxmlformats.org/officeDocument/2006/customXml" ds:itemID="{9C21ED3F-799F-4228-BF81-35B7947F43B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98b00cf3-a6ce-40de-8923-f140beb786e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0DC1374-1442-452F-B3B2-5C58D72BB845}">
  <ds:schemaRefs>
    <ds:schemaRef ds:uri="http://schemas.microsoft.com/office/infopath/2007/PartnerControls"/>
    <ds:schemaRef ds:uri="http://www.w3.org/XML/1998/namespace"/>
    <ds:schemaRef ds:uri="http://purl.org/dc/elements/1.1/"/>
    <ds:schemaRef ds:uri="http://purl.org/dc/terms/"/>
    <ds:schemaRef ds:uri="http://schemas.microsoft.com/office/2006/documentManagement/types"/>
    <ds:schemaRef ds:uri="http://schemas.microsoft.com/sharepoint/v3"/>
    <ds:schemaRef ds:uri="http://purl.org/dc/dcmitype/"/>
    <ds:schemaRef ds:uri="http://schemas.openxmlformats.org/package/2006/metadata/core-properties"/>
    <ds:schemaRef ds:uri="98b00cf3-a6ce-40de-8923-f140beb786e9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DOE-highlight McDowell TREE</Template>
  <TotalTime>295</TotalTime>
  <Words>198</Words>
  <Application>Microsoft Office PowerPoint</Application>
  <PresentationFormat>On-screen Show (4:3)</PresentationFormat>
  <Paragraphs>13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DOE-Sample-Slide-Highlights-Template</vt:lpstr>
      <vt:lpstr>PowerPoint Presentation</vt:lpstr>
    </vt:vector>
  </TitlesOfParts>
  <Company>PNNL IM Services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McDowell-etal-ClimateDisturbances-TREE-October2017-f</dc:title>
  <dc:creator>Dorsey, Kathryn S</dc:creator>
  <cp:lastModifiedBy>d3j986</cp:lastModifiedBy>
  <cp:revision>19</cp:revision>
  <cp:lastPrinted>2011-05-11T17:30:12Z</cp:lastPrinted>
  <dcterms:created xsi:type="dcterms:W3CDTF">2017-10-09T17:00:35Z</dcterms:created>
  <dcterms:modified xsi:type="dcterms:W3CDTF">2017-10-25T23:30:05Z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Highlight">
    <vt:lpwstr/>
  </property>
  <property fmtid="{D5CDD505-2E9C-101B-9397-08002B2CF9AE}" pid="3" name="FY">
    <vt:lpwstr/>
  </property>
  <property fmtid="{D5CDD505-2E9C-101B-9397-08002B2CF9AE}" pid="4" name="Funding">
    <vt:lpwstr>NGEE</vt:lpwstr>
  </property>
  <property fmtid="{D5CDD505-2E9C-101B-9397-08002B2CF9AE}" pid="5" name="ContentTypeId">
    <vt:lpwstr>0x010100A22E315B1F3C42B49A0E90D2F9AB5AB100A3ADA40348D53C4EA114B46FA9468BEB</vt:lpwstr>
  </property>
  <property fmtid="{D5CDD505-2E9C-101B-9397-08002B2CF9AE}" pid="6" name="ContentType">
    <vt:lpwstr>Slide</vt:lpwstr>
  </property>
  <property fmtid="{D5CDD505-2E9C-101B-9397-08002B2CF9AE}" pid="7" name="Presentation">
    <vt:lpwstr>McDowell-etal-ClimateDisturbances-TREE-October2017-f</vt:lpwstr>
  </property>
  <property fmtid="{D5CDD505-2E9C-101B-9397-08002B2CF9AE}" pid="8" name="SlideDescription">
    <vt:lpwstr/>
  </property>
</Properties>
</file>