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384932f4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a384932f4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E-SC generic (BER or BES)">
  <p:cSld name="DOE-SC generic (BER or BE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366486" y="-4627"/>
            <a:ext cx="8392886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small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12700" y="5553960"/>
            <a:ext cx="3352280" cy="68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3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4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5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2" descr="horizontal-logo-green-tex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354776"/>
            <a:ext cx="2438400" cy="40798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>
            <a:spLocks noGrp="1"/>
          </p:cNvSpPr>
          <p:nvPr>
            <p:ph type="pic" idx="6"/>
          </p:nvPr>
        </p:nvSpPr>
        <p:spPr>
          <a:xfrm>
            <a:off x="5789962" y="6337426"/>
            <a:ext cx="3187700" cy="43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20"/>
              </a:spcBef>
              <a:spcAft>
                <a:spcPts val="0"/>
              </a:spcAft>
              <a:buClr>
                <a:srgbClr val="E86E25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E86E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2583" y="6353947"/>
            <a:ext cx="2335258" cy="439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body" idx="7"/>
          </p:nvPr>
        </p:nvSpPr>
        <p:spPr>
          <a:xfrm>
            <a:off x="14288" y="5308600"/>
            <a:ext cx="3373437" cy="24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Clr>
                <a:srgbClr val="008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3387840" y="3906839"/>
            <a:ext cx="5786275" cy="27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Research Details</a:t>
            </a: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3387840" y="2337119"/>
            <a:ext cx="57862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Significance and Impact</a:t>
            </a:r>
            <a:endParaRPr sz="18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3387840" y="782639"/>
            <a:ext cx="578627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Scientific Achievement</a:t>
            </a:r>
            <a:endParaRPr sz="18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-53154" y="-4627"/>
            <a:ext cx="923208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Sensitivity of atmospheric river vapor transport and precipitation to uniform sea-surface temperature increases</a:t>
            </a:r>
            <a:endParaRPr dirty="0"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13996" y="782956"/>
            <a:ext cx="3351000" cy="47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3400425" y="1123950"/>
            <a:ext cx="5743200" cy="1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/>
              <a:t>We find that column moisture in atmospheric rivers</a:t>
            </a:r>
            <a:r>
              <a:rPr lang="en-US" sz="1450" i="1"/>
              <a:t> </a:t>
            </a:r>
            <a:r>
              <a:rPr lang="en-US" sz="1450"/>
              <a:t>(ARs) increases more than anticipated by sea-surface temperature (SST) warming, and that this large increase masks drying aloft. Meanwhile, weakening dynamics tend to attenuate increases in AR vapor transport and precipitation compared to column moisture changes. </a:t>
            </a:r>
            <a:endParaRPr sz="1450"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4"/>
          </p:nvPr>
        </p:nvSpPr>
        <p:spPr>
          <a:xfrm>
            <a:off x="3387725" y="2633675"/>
            <a:ext cx="57864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Simplified experimental design allows us to establish physical relationships and validate model responses against theoretical predictions. </a:t>
            </a:r>
            <a:endParaRPr sz="1400"/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Results ultimately build confidence in climate change projections of ARs by allowing us to accurately attribute changes in ARs to individual climate change forcings.</a:t>
            </a:r>
            <a:endParaRPr sz="1400"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5"/>
          </p:nvPr>
        </p:nvSpPr>
        <p:spPr>
          <a:xfrm>
            <a:off x="3387975" y="4210050"/>
            <a:ext cx="5786400" cy="20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Community Atmosphere Model version 5 (CAM5) in idealized “aquaplanet” configuration (a water-covered world) is used with four SST scenarios: a Baseline</a:t>
            </a:r>
            <a:r>
              <a:rPr lang="en-US" i="1"/>
              <a:t> </a:t>
            </a:r>
            <a:r>
              <a:rPr lang="en-US"/>
              <a:t>similar to present-day conditions, and three runs with +2, +4, and +6K warming over the Baseline. </a:t>
            </a:r>
            <a:endParaRPr/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ARs are identified over each two-year integration using an objective algorithm conditioned on moisture transport convergence. </a:t>
            </a:r>
            <a:endParaRPr/>
          </a:p>
          <a:p>
            <a:pPr marL="228600" lvl="0" indent="-2032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Mathematical decomposition of complex physical processes into simple constituents elucidates relative roles of thermodynamics and dynamics in AR vapor transport and precipitation changes.</a:t>
            </a:r>
            <a:endParaRPr/>
          </a:p>
          <a:p>
            <a:pPr marL="22860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22860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/>
          </a:p>
          <a:p>
            <a:pPr marL="228600" lvl="0" indent="-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pic>
        <p:nvPicPr>
          <p:cNvPr id="69" name="Google Shape;69;p7"/>
          <p:cNvPicPr preferRelativeResize="0"/>
          <p:nvPr/>
        </p:nvPicPr>
        <p:blipFill rotWithShape="1">
          <a:blip r:embed="rId3">
            <a:alphaModFix/>
          </a:blip>
          <a:srcRect b="13134"/>
          <a:stretch/>
        </p:blipFill>
        <p:spPr>
          <a:xfrm>
            <a:off x="11475" y="782950"/>
            <a:ext cx="3474671" cy="2082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4">
            <a:alphaModFix/>
          </a:blip>
          <a:srcRect l="408" t="5944"/>
          <a:stretch/>
        </p:blipFill>
        <p:spPr>
          <a:xfrm>
            <a:off x="11475" y="2865409"/>
            <a:ext cx="3474679" cy="205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 l="6302" t="91601" r="31423" b="833"/>
          <a:stretch/>
        </p:blipFill>
        <p:spPr>
          <a:xfrm>
            <a:off x="504825" y="1028700"/>
            <a:ext cx="1776424" cy="14890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>
            <a:spLocks noGrp="1"/>
          </p:cNvSpPr>
          <p:nvPr>
            <p:ph type="body" idx="2"/>
          </p:nvPr>
        </p:nvSpPr>
        <p:spPr>
          <a:xfrm>
            <a:off x="9525" y="4818289"/>
            <a:ext cx="3429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  <a:buNone/>
            </a:pPr>
            <a:r>
              <a:rPr lang="en-US" sz="900" b="1" dirty="0"/>
              <a:t>Fig. 1 </a:t>
            </a:r>
            <a:r>
              <a:rPr lang="en-US" sz="900" dirty="0"/>
              <a:t>(top): (a) Zonal means of AR (solid) and non-AR (dotted) integrated water vapor (</a:t>
            </a:r>
            <a:r>
              <a:rPr lang="en-US" sz="900" i="1" dirty="0"/>
              <a:t>IWV</a:t>
            </a:r>
            <a:r>
              <a:rPr lang="en-US" sz="900" dirty="0"/>
              <a:t>). (b) Zonal mean fractional IWV change per degree warming in AR and non-AR points. (c)-(f) Mean fractional IWV changes for AR and non-AR points in the latitude ranges shown by the colored boxes on (a). Grey dashes show predictions by SST increase. </a:t>
            </a:r>
            <a:r>
              <a:rPr lang="en-US" sz="900" b="1" dirty="0"/>
              <a:t>Fig. 2</a:t>
            </a:r>
            <a:r>
              <a:rPr lang="en-US" sz="900" dirty="0"/>
              <a:t> (bottom): Same as Fig. 1, but for precipitation rate. </a:t>
            </a:r>
            <a:endParaRPr sz="9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 err="1"/>
              <a:t>McClenny</a:t>
            </a:r>
            <a:r>
              <a:rPr lang="en-US" sz="700" dirty="0"/>
              <a:t>, E. E., Ullrich, P. A., &amp; </a:t>
            </a:r>
            <a:r>
              <a:rPr lang="en-US" sz="700" dirty="0" err="1"/>
              <a:t>Grotjahn</a:t>
            </a:r>
            <a:r>
              <a:rPr lang="en-US" sz="700" dirty="0"/>
              <a:t>, R. (2020). Sensitivity of atmospheric river vapor transport and precipitation to uniform sea‐surface temperature increases. </a:t>
            </a:r>
            <a:r>
              <a:rPr lang="en-US" sz="700" i="1" dirty="0"/>
              <a:t>Journal of Geophysical Research: Atmospheres</a:t>
            </a:r>
            <a:r>
              <a:rPr lang="en-US" sz="700" dirty="0"/>
              <a:t>, 125, e2020JD033421. https://</a:t>
            </a:r>
            <a:r>
              <a:rPr lang="en-US" sz="700" dirty="0" err="1"/>
              <a:t>doi.org</a:t>
            </a:r>
            <a:r>
              <a:rPr lang="en-US" sz="700" dirty="0"/>
              <a:t>/10.1029/2020JD033421</a:t>
            </a:r>
            <a:endParaRPr sz="7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  <a:buNone/>
            </a:pPr>
            <a:endParaRPr sz="9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000"/>
              <a:buNone/>
            </a:pPr>
            <a:endParaRPr sz="900" dirty="0"/>
          </a:p>
        </p:txBody>
      </p:sp>
      <p:pic>
        <p:nvPicPr>
          <p:cNvPr id="1026" name="Picture 2" descr="UC Davis Rep Visit | San Joaquin Delta College">
            <a:extLst>
              <a:ext uri="{FF2B5EF4-FFF2-40B4-BE49-F238E27FC236}">
                <a16:creationId xmlns:a16="http://schemas.microsoft.com/office/drawing/2014/main" id="{E904BE0F-10D0-C34C-976E-F65A1077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62" y="6337426"/>
            <a:ext cx="1753838" cy="4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all Figure Highligh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Tall Figure Highlight</vt:lpstr>
      <vt:lpstr>Sensitivity of atmospheric river vapor transport and precipitation to uniform sea-surface temperature increases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Sensitivity of atmospheric river vapor transport and precipitation to uniform sea-surface temperature increases</dc:title>
  <cp:lastModifiedBy>Paul A Ullrich</cp:lastModifiedBy>
  <cp:revision>1</cp:revision>
  <dcterms:modified xsi:type="dcterms:W3CDTF">2020-10-16T23:32:15Z</dcterms:modified>
</cp:coreProperties>
</file>