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5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9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7144B-0F1E-6345-8A5E-651752FFDB9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5C4E-99AE-4A44-B2BC-AA5D789A6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8DA201C-45DE-EA48-941C-8A5544341DED}"/>
              </a:ext>
            </a:extLst>
          </p:cNvPr>
          <p:cNvGrpSpPr/>
          <p:nvPr/>
        </p:nvGrpSpPr>
        <p:grpSpPr>
          <a:xfrm>
            <a:off x="0" y="901626"/>
            <a:ext cx="8891032" cy="5956374"/>
            <a:chOff x="0" y="606505"/>
            <a:chExt cx="8891032" cy="59563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E9490B-0387-A142-9B23-63E03061F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973" y="1397284"/>
              <a:ext cx="3123099" cy="19289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FD58DC-806D-6A42-BA56-2551776F8A45}"/>
                </a:ext>
              </a:extLst>
            </p:cNvPr>
            <p:cNvSpPr txBox="1"/>
            <p:nvPr/>
          </p:nvSpPr>
          <p:spPr>
            <a:xfrm>
              <a:off x="0" y="606505"/>
              <a:ext cx="4487025" cy="861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Using CMIP5 models, we obtained a “fingerprint” of greenhouse gases on the Palmer Drought Severity Index (PDSI).  This appears similar to their fingerprint on surface and root zone soil moisture. Models indicate that 1900-1949 observations should increasingly resemble this fingerprint. In the middle of the 20</a:t>
              </a:r>
              <a:r>
                <a:rPr lang="en-US" sz="1000" baseline="30000" dirty="0"/>
                <a:t>th</a:t>
              </a:r>
              <a:r>
                <a:rPr lang="en-US" sz="1000" dirty="0"/>
                <a:t> century models indicate a decreasing resemblance, followed by an increase post-1980.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EB0024-C92C-7F4A-8AF6-49B152BFECEE}"/>
                </a:ext>
              </a:extLst>
            </p:cNvPr>
            <p:cNvSpPr txBox="1"/>
            <p:nvPr/>
          </p:nvSpPr>
          <p:spPr>
            <a:xfrm>
              <a:off x="4873696" y="625803"/>
              <a:ext cx="1941816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We collated multiple tree ring-based datasets to obtain a “Global Drought Atlas” (GDA) of PDSI reconstructions from 1400-1975. Projecting pre-1850 GDA  data onto the fingerprint yielded a measure of preindustrial climate variability- noise. The tree ring reconstructions and two observational datasets showed a detectable signal in the period 1900-1949.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874116-C926-5A45-9598-C226A8E7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6192" y="719191"/>
              <a:ext cx="1984839" cy="182630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9776C1-A5F7-A841-B04F-DEA00062DBF6}"/>
                </a:ext>
              </a:extLst>
            </p:cNvPr>
            <p:cNvSpPr txBox="1"/>
            <p:nvPr/>
          </p:nvSpPr>
          <p:spPr>
            <a:xfrm>
              <a:off x="84975" y="3553936"/>
              <a:ext cx="4487025" cy="25545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We performed a formal detection and attribution analysis for three periods:</a:t>
              </a:r>
            </a:p>
            <a:p>
              <a:endParaRPr lang="en-US" sz="1000" dirty="0"/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b="1" dirty="0"/>
                <a:t>1900-1949: </a:t>
              </a:r>
              <a:r>
                <a:rPr lang="en-US" sz="1000" dirty="0"/>
                <a:t>The signal is </a:t>
              </a:r>
              <a:r>
                <a:rPr lang="en-US" sz="1000" i="1" dirty="0"/>
                <a:t>detectable: </a:t>
              </a:r>
              <a:r>
                <a:rPr lang="en-US" sz="1000" dirty="0"/>
                <a:t>highly unusual to have arisen from internal variability (which we estimate from pre-1850 GDA data and CMIP5 </a:t>
              </a:r>
              <a:r>
                <a:rPr lang="en-US" sz="1000" dirty="0" err="1"/>
                <a:t>piControl</a:t>
              </a:r>
              <a:r>
                <a:rPr lang="en-US" sz="1000" dirty="0"/>
                <a:t> simulations.  It is </a:t>
              </a:r>
              <a:r>
                <a:rPr lang="en-US" sz="1000" i="1" dirty="0"/>
                <a:t>attributable </a:t>
              </a:r>
              <a:r>
                <a:rPr lang="en-US" sz="1000" dirty="0"/>
                <a:t>to the collection of external </a:t>
              </a:r>
              <a:r>
                <a:rPr lang="en-US" sz="1000" dirty="0" err="1"/>
                <a:t>forcings</a:t>
              </a:r>
              <a:r>
                <a:rPr lang="en-US" sz="1000" dirty="0"/>
                <a:t> included in the CMIP5 simulations.</a:t>
              </a:r>
            </a:p>
            <a:p>
              <a:endParaRPr lang="en-US" sz="1000" dirty="0"/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b="1" dirty="0"/>
                <a:t>1950-1975: </a:t>
              </a:r>
              <a:r>
                <a:rPr lang="en-US" sz="1000" dirty="0"/>
                <a:t>The signal is negative and unlikely to have arisen from internal variability alone.  It suggests a possible role for aerosol forcing, although the fingerprint of aerosols remains poorly understood due to uncertainties in aerosol emissions, radiative forcing, and hydroclimate response.</a:t>
              </a:r>
            </a:p>
            <a:p>
              <a:endParaRPr lang="en-US" sz="1000" dirty="0"/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b="1" dirty="0"/>
                <a:t>1980-2017: </a:t>
              </a:r>
              <a:r>
                <a:rPr lang="en-US" sz="1000" dirty="0"/>
                <a:t>The signal is once again positive, but has not yet re-emerged from the “noise” of naturally forced variability.  This may be related to recent “hiatus” conditions  characterized by anomalously cool equatorial Pacific SSTs and relatively muted warming.</a:t>
              </a:r>
              <a:endParaRPr lang="en-US" sz="1000" b="1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5DC86-371A-A34A-BFF3-3B8A897AE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9992" y="2764437"/>
              <a:ext cx="4151040" cy="37984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C71D625-28FE-884B-8945-BD2B7F18DF4F}"/>
              </a:ext>
            </a:extLst>
          </p:cNvPr>
          <p:cNvSpPr txBox="1"/>
          <p:nvPr/>
        </p:nvSpPr>
        <p:spPr>
          <a:xfrm>
            <a:off x="926644" y="74951"/>
            <a:ext cx="72907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Twentieth century hydroclimate changes consistent with human influence</a:t>
            </a:r>
          </a:p>
          <a:p>
            <a:pPr algn="ctr"/>
            <a:r>
              <a:rPr lang="en-GB" sz="1200" dirty="0"/>
              <a:t>Kate Marvel, Benjamin I. Cook, Céline </a:t>
            </a:r>
            <a:r>
              <a:rPr lang="en-GB" sz="1200" dirty="0" err="1"/>
              <a:t>Bonfils</a:t>
            </a:r>
            <a:r>
              <a:rPr lang="en-GB" sz="1200" dirty="0"/>
              <a:t>, Paul J. </a:t>
            </a:r>
            <a:r>
              <a:rPr lang="en-GB" sz="1200" dirty="0" err="1"/>
              <a:t>Durack</a:t>
            </a:r>
            <a:r>
              <a:rPr lang="en-GB" sz="1200" dirty="0"/>
              <a:t>, Jason E. </a:t>
            </a:r>
            <a:r>
              <a:rPr lang="en-GB" sz="1200" dirty="0" err="1"/>
              <a:t>Smerdon</a:t>
            </a:r>
            <a:r>
              <a:rPr lang="en-GB" sz="1200" dirty="0"/>
              <a:t>, and A. Park Williams</a:t>
            </a:r>
          </a:p>
          <a:p>
            <a:pPr algn="ctr"/>
            <a:r>
              <a:rPr lang="en-GB" sz="1200" i="1" dirty="0"/>
              <a:t>Nature</a:t>
            </a:r>
          </a:p>
          <a:p>
            <a:pPr algn="ctr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0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305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Marvel, Kate (GISS-6110)[TRUSTEES OF COLUMBIA UNIVERSITY]</dc:creator>
  <cp:lastModifiedBy>Bonfils, Celine J. W</cp:lastModifiedBy>
  <cp:revision>8</cp:revision>
  <dcterms:created xsi:type="dcterms:W3CDTF">2019-04-29T17:54:01Z</dcterms:created>
  <dcterms:modified xsi:type="dcterms:W3CDTF">2019-06-18T16:38:47Z</dcterms:modified>
</cp:coreProperties>
</file>