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4678"/>
  </p:normalViewPr>
  <p:slideViewPr>
    <p:cSldViewPr snapToGrid="0" snapToObjects="1">
      <p:cViewPr varScale="1">
        <p:scale>
          <a:sx n="116" d="100"/>
          <a:sy n="116" d="100"/>
        </p:scale>
        <p:origin x="13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8864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103870"/>
            <a:ext cx="4462272" cy="538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a global floodplain inundation model to study flood generation mechanisms and their recent trends in global major river basins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Calibrate and evaluate a physically-based floodplain inundation model coupled with the land and river models of Energy </a:t>
            </a:r>
            <a:r>
              <a:rPr lang="en-US" sz="1400" dirty="0" err="1"/>
              <a:t>Exascale</a:t>
            </a:r>
            <a:r>
              <a:rPr lang="en-US" sz="1400" dirty="0"/>
              <a:t> Earth System Model (E3SM) using observed streamflow and inundation area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Perform and analyze global simulations of flood inundation area to understand flood generation mechanisms and their trends in 1953-2004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Demonstrated the ability of E3SM for global modeling of floodplain inundation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Identified the flood generation mechanisms in major river basins around the world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Revealed significant trends in the contributions of extreme rainfall and extreme snowmelt in producing floods in major basins and the processes responsible for these trends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225550"/>
            <a:ext cx="9144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>
                <a:solidFill>
                  <a:srgbClr val="000000"/>
                </a:solidFill>
              </a:rPr>
              <a:t>Flood Generation Mechanisms and Their Recent Trends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81730" y="5384986"/>
            <a:ext cx="4309870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100" dirty="0"/>
              <a:t>Mao, Y., T. Zhou, L.R. Leung, T.K. </a:t>
            </a:r>
            <a:r>
              <a:rPr lang="en-US" sz="1100" dirty="0" err="1"/>
              <a:t>Tesfa</a:t>
            </a:r>
            <a:r>
              <a:rPr lang="en-US" sz="1100" dirty="0"/>
              <a:t>, H.-Y. Li, K. Wang, Z. Tan, and A. </a:t>
            </a:r>
            <a:r>
              <a:rPr lang="en-US" sz="1100" dirty="0" err="1"/>
              <a:t>Getirana</a:t>
            </a:r>
            <a:r>
              <a:rPr lang="en-US" sz="1100" dirty="0"/>
              <a:t>. 2019. “Flood Inundation Generation Mechanisms and Their Changes from 1953 to 2004 in Global Major River Basins.” </a:t>
            </a:r>
            <a:r>
              <a:rPr lang="en-US" sz="1100" u="sng" dirty="0"/>
              <a:t>J. </a:t>
            </a:r>
            <a:r>
              <a:rPr lang="en-US" sz="1100" u="sng" dirty="0" err="1"/>
              <a:t>Geophys</a:t>
            </a:r>
            <a:r>
              <a:rPr lang="en-US" sz="1100" u="sng" dirty="0"/>
              <a:t>. Res</a:t>
            </a:r>
            <a:r>
              <a:rPr lang="en-US" sz="1100" dirty="0"/>
              <a:t>., doi:10.1029/2019JD031381.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2FC548-2C91-4643-86D6-D5C69104AE52}"/>
              </a:ext>
            </a:extLst>
          </p:cNvPr>
          <p:cNvSpPr txBox="1"/>
          <p:nvPr/>
        </p:nvSpPr>
        <p:spPr>
          <a:xfrm>
            <a:off x="4681730" y="4428696"/>
            <a:ext cx="43317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Top: Monthly maximum rainfall (MMR) explains a larger fraction of variance in monthly maximum flood (MMF) in 1975-2004 than 1953-1982. Soil wetness (SW) is high when MMR is also high in the later period.</a:t>
            </a:r>
          </a:p>
        </p:txBody>
      </p:sp>
      <p:pic>
        <p:nvPicPr>
          <p:cNvPr id="10" name="Picture 9" descr="C:\Users\maoy573\AppData\Local\Temp\scp31819\pic\projects\climate\maoy573\model_calibration_daily_Qian2000\scripts_and_data_for_manuscript\Fig8_Fig13_flood_grid\figure9_partial_r2_scatter_plot_between_MMF_MMR_MMSnow_sw.png">
            <a:extLst>
              <a:ext uri="{FF2B5EF4-FFF2-40B4-BE49-F238E27FC236}">
                <a16:creationId xmlns:a16="http://schemas.microsoft.com/office/drawing/2014/main" id="{B344B247-E01B-E44D-B701-B98EBAAD8B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15" b="49299"/>
          <a:stretch/>
        </p:blipFill>
        <p:spPr bwMode="auto">
          <a:xfrm>
            <a:off x="4515657" y="1921472"/>
            <a:ext cx="4574957" cy="223609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9726BAE-46CF-0446-95F0-3BB5EF7523B7}"/>
              </a:ext>
            </a:extLst>
          </p:cNvPr>
          <p:cNvSpPr txBox="1"/>
          <p:nvPr/>
        </p:nvSpPr>
        <p:spPr>
          <a:xfrm>
            <a:off x="5990760" y="1552140"/>
            <a:ext cx="1527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Amazon Basin</a:t>
            </a:r>
          </a:p>
        </p:txBody>
      </p:sp>
    </p:spTree>
    <p:extLst>
      <p:ext uri="{BB962C8B-B14F-4D97-AF65-F5344CB8AC3E}">
        <p14:creationId xmlns:p14="http://schemas.microsoft.com/office/powerpoint/2010/main" val="417324436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E3SM/TES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C7A551-2C48-463A-B263-055436B027AB}">
  <ds:schemaRefs>
    <ds:schemaRef ds:uri="http://purl.org/dc/terms/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3f367a74-7294-440b-bcf2-615eafc1d48f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8EF8D2D-D629-4274-8668-D160150946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7508</TotalTime>
  <Words>242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Risenmay, Ryan L</cp:lastModifiedBy>
  <cp:revision>86</cp:revision>
  <cp:lastPrinted>2011-05-11T17:30:12Z</cp:lastPrinted>
  <dcterms:created xsi:type="dcterms:W3CDTF">2017-11-02T21:19:41Z</dcterms:created>
  <dcterms:modified xsi:type="dcterms:W3CDTF">2020-03-02T17:27:14Z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