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3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3" y="8953504"/>
            <a:ext cx="19621500" cy="595035"/>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3" y="6069072"/>
            <a:ext cx="19621500" cy="841256"/>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72"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4"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3"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3"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2" y="3149600"/>
            <a:ext cx="10223500" cy="9296400"/>
          </a:xfrm>
          <a:prstGeom prst="rect">
            <a:avLst/>
          </a:prstGeom>
        </p:spPr>
        <p:txBody>
          <a:bodyPr/>
          <a:lstStyle>
            <a:lvl1pPr marL="558773" indent="-558773">
              <a:spcBef>
                <a:spcPts val="4500"/>
              </a:spcBef>
              <a:defRPr sz="3800"/>
            </a:lvl1pPr>
            <a:lvl2pPr marL="1117544" indent="-558773">
              <a:spcBef>
                <a:spcPts val="4500"/>
              </a:spcBef>
              <a:defRPr sz="3800"/>
            </a:lvl2pPr>
            <a:lvl3pPr marL="1676317" indent="-558773">
              <a:spcBef>
                <a:spcPts val="4500"/>
              </a:spcBef>
              <a:defRPr sz="3800"/>
            </a:lvl3pPr>
            <a:lvl4pPr marL="2235088" indent="-558773">
              <a:spcBef>
                <a:spcPts val="4500"/>
              </a:spcBef>
              <a:defRPr sz="3800"/>
            </a:lvl4pPr>
            <a:lvl5pPr marL="2793861" indent="-558773">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3"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3"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46003" y="13081003"/>
            <a:ext cx="479298" cy="471924"/>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458"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4968"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69936"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4904"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39874"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4842"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09810"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4778"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79746"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4714" marR="0" indent="-634968" algn="l" defTabSz="825458"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589"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178"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766"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354"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2942"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532"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120"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709" algn="ctr" defTabSz="825458"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1029/2018RG000607"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nsitivities of the hydrologic cycle to model physics, grid resolution, and ocean type in the aquaplanet Community Atmosphere Model"/>
          <p:cNvSpPr txBox="1"/>
          <p:nvPr/>
        </p:nvSpPr>
        <p:spPr>
          <a:xfrm>
            <a:off x="3345676" y="98094"/>
            <a:ext cx="1769264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584200">
              <a:defRPr sz="4000" b="0"/>
            </a:lvl1pPr>
          </a:lstStyle>
          <a:p>
            <a:r>
              <a:t>Model Hierarchies for Understanding Atmospheric Circulation</a:t>
            </a:r>
          </a:p>
        </p:txBody>
      </p:sp>
      <p:sp>
        <p:nvSpPr>
          <p:cNvPr id="120" name="James J. Benedict, Brian Medeiros, Amy C. Clement, Angeline G. Pendergrass: JAMES, 10.1002/2016MS000891"/>
          <p:cNvSpPr txBox="1"/>
          <p:nvPr/>
        </p:nvSpPr>
        <p:spPr>
          <a:xfrm>
            <a:off x="5209076" y="963888"/>
            <a:ext cx="1396584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584171">
              <a:defRPr sz="2000" b="0" i="1">
                <a:latin typeface="Helvetica Neue Thin"/>
                <a:ea typeface="Helvetica Neue Thin"/>
                <a:cs typeface="Helvetica Neue Thin"/>
                <a:sym typeface="Helvetica Neue Thin"/>
              </a:defRPr>
            </a:pPr>
            <a:r>
              <a:rPr sz="2000"/>
              <a:t>Penelope Maher, Edwin P. Gerber, </a:t>
            </a:r>
            <a:r>
              <a:rPr sz="2000"/>
              <a:t>Brian Medeiros,</a:t>
            </a:r>
            <a:r>
              <a:rPr sz="2000"/>
              <a:t> Timothy M. Merlis, Steven Sherwood, Aditi Sheshadri, Adam H. Sobel, Geoffrey K. Vallis, Aiko Voigt, Pablo Zurita‐Gotor</a:t>
            </a:r>
            <a:br>
              <a:rPr sz="2000"/>
            </a:br>
            <a:r>
              <a:rPr sz="2000"/>
              <a:t>Reviews of Geophysics, </a:t>
            </a:r>
            <a:r>
              <a:rPr sz="2000" u="sng">
                <a:hlinkClick r:id="rId2"/>
              </a:rPr>
              <a:t>https://doi.org/10.1029/2018RG000607</a:t>
            </a:r>
            <a:r>
              <a:rPr sz="2000"/>
              <a:t> </a:t>
            </a:r>
          </a:p>
        </p:txBody>
      </p:sp>
      <p:sp>
        <p:nvSpPr>
          <p:cNvPr id="121" name="Objective"/>
          <p:cNvSpPr txBox="1"/>
          <p:nvPr/>
        </p:nvSpPr>
        <p:spPr>
          <a:xfrm>
            <a:off x="354553" y="2919783"/>
            <a:ext cx="1487587"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Objective</a:t>
            </a:r>
          </a:p>
        </p:txBody>
      </p:sp>
      <p:sp>
        <p:nvSpPr>
          <p:cNvPr id="122" name="Explore CESM’s precipitation dependence on physics, resolution, and air-sea coupling."/>
          <p:cNvSpPr txBox="1"/>
          <p:nvPr/>
        </p:nvSpPr>
        <p:spPr>
          <a:xfrm>
            <a:off x="570204" y="3544369"/>
            <a:ext cx="5593296"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800" b="0"/>
            </a:lvl1pPr>
          </a:lstStyle>
          <a:p>
            <a:r>
              <a:t>Highlights the complementary relationship between simple and comprehensive models in addressing key scientific questions to describe Earth's atmospheric circulation.</a:t>
            </a:r>
          </a:p>
        </p:txBody>
      </p:sp>
      <p:sp>
        <p:nvSpPr>
          <p:cNvPr id="123" name="Approach"/>
          <p:cNvSpPr txBox="1"/>
          <p:nvPr/>
        </p:nvSpPr>
        <p:spPr>
          <a:xfrm>
            <a:off x="345824" y="5069363"/>
            <a:ext cx="1538883"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Approach</a:t>
            </a:r>
          </a:p>
        </p:txBody>
      </p:sp>
      <p:sp>
        <p:nvSpPr>
          <p:cNvPr id="124" name="Use the newly refined aquaplanet capabilities in development version of CESM2.…"/>
          <p:cNvSpPr txBox="1"/>
          <p:nvPr/>
        </p:nvSpPr>
        <p:spPr>
          <a:xfrm>
            <a:off x="570204" y="5641462"/>
            <a:ext cx="5593296"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589" indent="-228589" algn="l" defTabSz="457178">
              <a:buSzPct val="100000"/>
              <a:buChar char="•"/>
              <a:defRPr sz="1800" b="0"/>
            </a:pPr>
            <a:r>
              <a:rPr sz="1800" dirty="0"/>
              <a:t>Models to understand atmospheric circulation are organized into three types: the dynamical hierarchy, the process hierarchy, and the hierarchy of scale.</a:t>
            </a:r>
          </a:p>
          <a:p>
            <a:pPr marL="228589" indent="-228589" algn="l" defTabSz="457178">
              <a:buSzPct val="100000"/>
              <a:buChar char="•"/>
              <a:defRPr sz="1800" b="0"/>
            </a:pPr>
            <a:r>
              <a:rPr sz="1800" dirty="0"/>
              <a:t>The application of the hierarchical approach is reviewed for the </a:t>
            </a:r>
            <a:r>
              <a:rPr sz="1800" dirty="0" err="1"/>
              <a:t>midlatitude</a:t>
            </a:r>
            <a:r>
              <a:rPr sz="1800" dirty="0"/>
              <a:t> circulation, the middle atmosphere, and tropical circulation</a:t>
            </a:r>
          </a:p>
          <a:p>
            <a:pPr marL="228589" indent="-228589" algn="l" defTabSz="457178">
              <a:buSzPct val="100000"/>
              <a:buChar char="•"/>
              <a:defRPr sz="1800" b="0"/>
            </a:pPr>
            <a:r>
              <a:rPr sz="1800" dirty="0"/>
              <a:t>The still-emerging topic of applying hierarchical approaches to the coupling between clouds, convection, and circulation is presented</a:t>
            </a:r>
          </a:p>
        </p:txBody>
      </p:sp>
      <p:sp>
        <p:nvSpPr>
          <p:cNvPr id="125" name="Impact"/>
          <p:cNvSpPr txBox="1"/>
          <p:nvPr/>
        </p:nvSpPr>
        <p:spPr>
          <a:xfrm>
            <a:off x="328878" y="8337223"/>
            <a:ext cx="109485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defRPr sz="2400">
                <a:solidFill>
                  <a:schemeClr val="accent1">
                    <a:hueOff val="114395"/>
                    <a:lumOff val="-24975"/>
                  </a:schemeClr>
                </a:solidFill>
              </a:defRPr>
            </a:lvl1pPr>
          </a:lstStyle>
          <a:p>
            <a:r>
              <a:t>Impact</a:t>
            </a:r>
          </a:p>
        </p:txBody>
      </p:sp>
      <p:sp>
        <p:nvSpPr>
          <p:cNvPr id="126" name="These results show that the sensitivity to resolution can be as large as that to physics. That sensitivity to resolution, however, is itself dependent on physics!"/>
          <p:cNvSpPr txBox="1"/>
          <p:nvPr/>
        </p:nvSpPr>
        <p:spPr>
          <a:xfrm>
            <a:off x="570206" y="9005865"/>
            <a:ext cx="5593297"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589" indent="-228589" algn="l" defTabSz="584171">
              <a:spcBef>
                <a:spcPts val="3200"/>
              </a:spcBef>
              <a:buSzPct val="100000"/>
              <a:buChar char="•"/>
              <a:defRPr sz="1800" b="0"/>
            </a:pPr>
            <a:r>
              <a:rPr sz="1800"/>
              <a:t>Model hierarchies help address open research questions. We focus on how they have improved our understanding of atmospheric circulation.</a:t>
            </a:r>
          </a:p>
          <a:p>
            <a:pPr marL="228589" indent="-228589" algn="l" defTabSz="584171">
              <a:spcBef>
                <a:spcPts val="3200"/>
              </a:spcBef>
              <a:buSzPct val="100000"/>
              <a:buChar char="•"/>
              <a:defRPr sz="1800" b="0"/>
            </a:pPr>
            <a:r>
              <a:rPr sz="1800"/>
              <a:t>Model hierarchies are commonly referred to but remain poorly defined. We identify three principles to organize models into hierarchies.</a:t>
            </a:r>
          </a:p>
          <a:p>
            <a:pPr marL="228589" indent="-228589" algn="l" defTabSz="584171">
              <a:spcBef>
                <a:spcPts val="3200"/>
              </a:spcBef>
              <a:buSzPct val="100000"/>
              <a:buChar char="•"/>
              <a:defRPr sz="1800" b="0"/>
            </a:pPr>
            <a:r>
              <a:rPr sz="1800"/>
              <a:t>Key benchmark models of the atmospheric circulation are identified and connected to comprehensive models through model hierarchies. </a:t>
            </a:r>
          </a:p>
        </p:txBody>
      </p:sp>
      <p:sp>
        <p:nvSpPr>
          <p:cNvPr id="127" name="Time mean zonal mean precipitation and (right column) their differences for subsets of the aquaplanet simulation suite that highlight sensitivities of the choice of model (a, b) ocean type, (c, d) physics, and (e, f) horizontal grid resolution."/>
          <p:cNvSpPr txBox="1"/>
          <p:nvPr/>
        </p:nvSpPr>
        <p:spPr>
          <a:xfrm>
            <a:off x="14653164" y="12426700"/>
            <a:ext cx="6455515"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200" b="0">
                <a:solidFill>
                  <a:srgbClr val="027001"/>
                </a:solidFill>
                <a:latin typeface="Helvetica"/>
                <a:ea typeface="Helvetica"/>
                <a:cs typeface="Helvetica"/>
                <a:sym typeface="Helvetica"/>
              </a:defRPr>
            </a:lvl1pPr>
          </a:lstStyle>
          <a:p>
            <a:r>
              <a:t>Models available within the hierarchy in the CESM system. Top (L-R): the Earth system model (ESM) and atmosphere only models (AGCM with prescribed SST). Bottom (L-R): Aquaplanet, RCE and idealized dry physics. The color contours over the ocean are SST and over land topography. Streamlines are the near-surface wind (thicker lines are stronger winds). Each globe is a monthly mean except for the idealized dry model which is a snapshot. </a:t>
            </a:r>
          </a:p>
        </p:txBody>
      </p:sp>
      <p:pic>
        <p:nvPicPr>
          <p:cNvPr id="128" name="hierarchy_globes_altTitles2.pdf" descr="hierarchy_globes_altTitles2.pdf"/>
          <p:cNvPicPr>
            <a:picLocks noChangeAspect="1"/>
          </p:cNvPicPr>
          <p:nvPr/>
        </p:nvPicPr>
        <p:blipFill>
          <a:blip r:embed="rId3">
            <a:extLst/>
          </a:blip>
          <a:stretch>
            <a:fillRect/>
          </a:stretch>
        </p:blipFill>
        <p:spPr>
          <a:xfrm>
            <a:off x="11840148" y="3238693"/>
            <a:ext cx="12081547" cy="869871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275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Helvetica</vt:lpstr>
      <vt:lpstr>Helvetica Neue</vt:lpstr>
      <vt:lpstr>Helvetica Neue Light</vt:lpstr>
      <vt:lpstr>Helvetica Neue Medium</vt:lpstr>
      <vt:lpstr>Helvetica Neue Thin</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Shearer</dc:creator>
  <cp:lastModifiedBy>Stephanie Shearer</cp:lastModifiedBy>
  <cp:revision>1</cp:revision>
  <dcterms:modified xsi:type="dcterms:W3CDTF">2019-04-18T20:17:20Z</dcterms:modified>
</cp:coreProperties>
</file>