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49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73"/>
    <p:restoredTop sz="92562" autoAdjust="0"/>
  </p:normalViewPr>
  <p:slideViewPr>
    <p:cSldViewPr snapToGrid="0" snapToObjects="1" showGuides="1">
      <p:cViewPr>
        <p:scale>
          <a:sx n="239" d="100"/>
          <a:sy n="239" d="100"/>
        </p:scale>
        <p:origin x="-4048" y="144"/>
      </p:cViewPr>
      <p:guideLst>
        <p:guide orient="horz" pos="2496"/>
        <p:guide pos="49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AB891-3B63-6D4F-B4A0-148BC6DF05CF}" type="datetimeFigureOut">
              <a:rPr lang="en-US" smtClean="0"/>
              <a:t>3/8/18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DE008-DF32-EC48-AB0F-40D9C15DDB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35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Evaporative Fraction (EF: the ratio of latent heat flux to the sum of latent and sensible heat fluxes)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DE008-DF32-EC48-AB0F-40D9C15DDB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89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9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09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8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6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7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8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5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79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6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200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520F2D-AB6F-B445-8521-45B84A0D296C}" type="datetimeFigureOut">
              <a:rPr lang="en-US" smtClean="0"/>
              <a:t>3/8/18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B38C3-0F94-484F-AA3E-50A0B333B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0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477" y="181010"/>
            <a:ext cx="7284522" cy="858502"/>
          </a:xfrm>
        </p:spPr>
        <p:txBody>
          <a:bodyPr>
            <a:noAutofit/>
          </a:bodyPr>
          <a:lstStyle/>
          <a:p>
            <a:pPr marL="341313" indent="-287338">
              <a:spcBef>
                <a:spcPts val="1800"/>
              </a:spcBef>
              <a:spcAft>
                <a:spcPts val="600"/>
              </a:spcAft>
              <a:tabLst>
                <a:tab pos="338138" algn="l"/>
              </a:tabLst>
            </a:pPr>
            <a:r>
              <a:rPr lang="en-US" sz="2400" b="1" dirty="0"/>
              <a:t>The relative role of surface energy budget on the warm surface air temperature bias over the Central U.S. </a:t>
            </a:r>
            <a:endParaRPr lang="en-US" sz="2200" b="1" dirty="0">
              <a:solidFill>
                <a:prstClr val="black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951" y="6364930"/>
            <a:ext cx="8758145" cy="41549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50" dirty="0">
                <a:cs typeface="Optima"/>
              </a:rPr>
              <a:t>Ma, H.-Y. and coauthors (2018), CAUSES: On the role of surface energy budget errors to the warm surface air temperature error over the Central U.S. </a:t>
            </a:r>
            <a:r>
              <a:rPr lang="en-US" sz="1050" i="1" dirty="0">
                <a:cs typeface="Optima"/>
              </a:rPr>
              <a:t>J. </a:t>
            </a:r>
            <a:r>
              <a:rPr lang="en-US" sz="1050" i="1" dirty="0" err="1">
                <a:cs typeface="Optima"/>
              </a:rPr>
              <a:t>Geophys</a:t>
            </a:r>
            <a:r>
              <a:rPr lang="en-US" sz="1050" i="1" dirty="0">
                <a:cs typeface="Optima"/>
              </a:rPr>
              <a:t>. Res. Atmospheres</a:t>
            </a:r>
            <a:r>
              <a:rPr lang="en-US" sz="1050" dirty="0">
                <a:cs typeface="Optima"/>
              </a:rPr>
              <a:t>, doi:10.1002/2017JD027194.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28599" y="1163424"/>
            <a:ext cx="8686801" cy="93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1800" b="1" u="sng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Science Question</a:t>
            </a:r>
          </a:p>
          <a:p>
            <a:pPr marL="231775" indent="-231775">
              <a:lnSpc>
                <a:spcPct val="114000"/>
              </a:lnSpc>
              <a:spcBef>
                <a:spcPct val="15000"/>
              </a:spcBef>
              <a:buFont typeface="Arial" charset="0"/>
              <a:buChar char="●"/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What are the relative error contributions in the surface energy budget to the surface warm air temperature (T</a:t>
            </a:r>
            <a:r>
              <a:rPr lang="en-US" sz="1500" baseline="-250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2m</a:t>
            </a: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) bias seen in many weather forecast and climate model simulations</a:t>
            </a:r>
            <a:r>
              <a:rPr lang="en-US" sz="1500" dirty="0">
                <a:solidFill>
                  <a:prstClr val="black"/>
                </a:solidFill>
                <a:latin typeface="+mj-lt"/>
                <a:ea typeface="ＭＳ Ｐゴシック" charset="0"/>
                <a:cs typeface="Tw Cen MT"/>
              </a:rPr>
              <a:t>?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28600" y="1103730"/>
            <a:ext cx="8686800" cy="28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7" descr="ARM-LOGO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0811" y="809427"/>
            <a:ext cx="1088943" cy="27628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811" y="499219"/>
            <a:ext cx="1090280" cy="2865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</p:pic>
      <p:pic>
        <p:nvPicPr>
          <p:cNvPr id="16" name="Picture 40" descr="capt-logo_201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3" y="694499"/>
            <a:ext cx="957788" cy="27953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</p:pic>
      <p:sp>
        <p:nvSpPr>
          <p:cNvPr id="17" name="TextBox 16"/>
          <p:cNvSpPr txBox="1"/>
          <p:nvPr/>
        </p:nvSpPr>
        <p:spPr>
          <a:xfrm>
            <a:off x="5915693" y="2808514"/>
            <a:ext cx="2654870" cy="1319592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Bef>
                <a:spcPct val="15000"/>
              </a:spcBef>
            </a:pPr>
            <a:r>
              <a:rPr lang="en-US" sz="1450" b="1" dirty="0"/>
              <a:t>Models with larger warm surface air temperature bias are mostly associated with larger evaporative fraction bias (less evaporation).</a:t>
            </a:r>
            <a:endParaRPr lang="en-US" sz="1450" b="1" dirty="0">
              <a:solidFill>
                <a:prstClr val="black"/>
              </a:solidFill>
              <a:latin typeface="Arial Rounded MT Bold"/>
              <a:ea typeface="ＭＳ Ｐゴシック" charset="0"/>
              <a:cs typeface="Arial Rounded MT Bold"/>
            </a:endParaRPr>
          </a:p>
        </p:txBody>
      </p:sp>
      <p:pic>
        <p:nvPicPr>
          <p:cNvPr id="18" name="Picture 17" descr="lab_logo_black_rgb.tif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587" b="10225"/>
          <a:stretch/>
        </p:blipFill>
        <p:spPr>
          <a:xfrm>
            <a:off x="103183" y="55904"/>
            <a:ext cx="541834" cy="5236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5785" y="2167516"/>
            <a:ext cx="8014265" cy="262691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1AF127-ADB9-194F-9CB4-B3887637A0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1997" y="2325744"/>
            <a:ext cx="4914721" cy="2406378"/>
          </a:xfrm>
          <a:prstGeom prst="rect">
            <a:avLst/>
          </a:prstGeom>
        </p:spPr>
      </p:pic>
      <p:sp>
        <p:nvSpPr>
          <p:cNvPr id="37" name="Rectangle 4">
            <a:extLst>
              <a:ext uri="{FF2B5EF4-FFF2-40B4-BE49-F238E27FC236}">
                <a16:creationId xmlns:a16="http://schemas.microsoft.com/office/drawing/2014/main" id="{D3E94068-AD6A-7445-9B86-A2300D512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823" y="4787647"/>
            <a:ext cx="8686799" cy="161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ts val="600"/>
              </a:spcBef>
              <a:tabLst>
                <a:tab pos="338138" algn="l"/>
              </a:tabLst>
            </a:pPr>
            <a:r>
              <a:rPr lang="en-US" sz="1800" b="1" u="sng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Key Accomplishments</a:t>
            </a:r>
          </a:p>
          <a:p>
            <a:pPr marL="231775" indent="-231775">
              <a:spcBef>
                <a:spcPts val="6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Biases in the net surface shortwave, downward longwave fluxes and evaporative fraction (EF) are the main contributors to warm T</a:t>
            </a:r>
            <a:r>
              <a:rPr lang="en-US" sz="1500" baseline="-250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2m</a:t>
            </a: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 biases.</a:t>
            </a:r>
          </a:p>
          <a:p>
            <a:pPr marL="231775" indent="-231775">
              <a:spcBef>
                <a:spcPts val="6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Radiation and EF biases are associated with clouds, precipitation, evaporation and soil moisture biases.</a:t>
            </a:r>
          </a:p>
          <a:p>
            <a:pPr marL="231775" indent="-231775">
              <a:spcBef>
                <a:spcPts val="6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500" dirty="0">
                <a:solidFill>
                  <a:prstClr val="black"/>
                </a:solidFill>
                <a:latin typeface="Tw Cen MT"/>
                <a:ea typeface="ＭＳ Ｐゴシック" charset="0"/>
                <a:cs typeface="Tw Cen MT"/>
              </a:rPr>
              <a:t>Biases in EF are generally more important than biases in radiation in explaining larger temperature biases.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D4B49D5-9E9D-0444-A51E-5DE1F427F515}"/>
              </a:ext>
            </a:extLst>
          </p:cNvPr>
          <p:cNvSpPr txBox="1"/>
          <p:nvPr/>
        </p:nvSpPr>
        <p:spPr>
          <a:xfrm>
            <a:off x="1541112" y="2137381"/>
            <a:ext cx="1788246" cy="3154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0" b="1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en-US" sz="1450" b="1" baseline="-25000" dirty="0">
                <a:solidFill>
                  <a:schemeClr val="accent6">
                    <a:lumMod val="50000"/>
                  </a:schemeClr>
                </a:solidFill>
              </a:rPr>
              <a:t>2m</a:t>
            </a:r>
            <a:r>
              <a:rPr lang="en-US" sz="1450" b="1" dirty="0">
                <a:solidFill>
                  <a:schemeClr val="accent6">
                    <a:lumMod val="50000"/>
                  </a:schemeClr>
                </a:solidFill>
              </a:rPr>
              <a:t> bias contribution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90C3CF-6B7B-0543-8DE2-055B77240B6C}"/>
              </a:ext>
            </a:extLst>
          </p:cNvPr>
          <p:cNvSpPr txBox="1"/>
          <p:nvPr/>
        </p:nvSpPr>
        <p:spPr>
          <a:xfrm>
            <a:off x="8025413" y="122654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RGCM</a:t>
            </a:r>
          </a:p>
        </p:txBody>
      </p:sp>
    </p:spTree>
    <p:extLst>
      <p:ext uri="{BB962C8B-B14F-4D97-AF65-F5344CB8AC3E}">
        <p14:creationId xmlns:p14="http://schemas.microsoft.com/office/powerpoint/2010/main" val="38911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208</Words>
  <Application>Microsoft Macintosh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Rounded MT Bold</vt:lpstr>
      <vt:lpstr>Calibri</vt:lpstr>
      <vt:lpstr>Optima</vt:lpstr>
      <vt:lpstr>Tw Cen MT</vt:lpstr>
      <vt:lpstr>Office Theme</vt:lpstr>
      <vt:lpstr>The relative role of surface energy budget on the warm surface air temperature bias over the Central U.S. </vt:lpstr>
    </vt:vector>
  </TitlesOfParts>
  <Company>LLNL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Xue Zheng</dc:creator>
  <cp:lastModifiedBy>Microsoft Office User</cp:lastModifiedBy>
  <cp:revision>91</cp:revision>
  <dcterms:created xsi:type="dcterms:W3CDTF">2016-07-01T23:27:17Z</dcterms:created>
  <dcterms:modified xsi:type="dcterms:W3CDTF">2018-03-08T23:57:41Z</dcterms:modified>
</cp:coreProperties>
</file>