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Lst>
  <p:notesMasterIdLst>
    <p:notesMasterId r:id="rId3"/>
  </p:notesMasterIdLst>
  <p:handoutMasterIdLst>
    <p:handoutMasterId r:id="rId4"/>
  </p:handoutMasterIdLst>
  <p:sldIdLst>
    <p:sldId id="303"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70">
          <p15:clr>
            <a:srgbClr val="A4A3A4"/>
          </p15:clr>
        </p15:guide>
        <p15:guide id="2" pos="2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8ADFF"/>
    <a:srgbClr val="FFACB4"/>
    <a:srgbClr val="FF1D2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13"/>
    <p:restoredTop sz="98052" autoAdjust="0"/>
  </p:normalViewPr>
  <p:slideViewPr>
    <p:cSldViewPr snapToGrid="0" showGuides="1">
      <p:cViewPr varScale="1">
        <p:scale>
          <a:sx n="117" d="100"/>
          <a:sy n="117" d="100"/>
        </p:scale>
        <p:origin x="944" y="184"/>
      </p:cViewPr>
      <p:guideLst>
        <p:guide orient="horz" pos="4170"/>
        <p:guide pos="2869"/>
      </p:guideLst>
    </p:cSldViewPr>
  </p:slid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764C17E-56CF-AC4B-A287-9F818FB1AFC6}" type="datetimeFigureOut">
              <a:rPr lang="en-US" smtClean="0"/>
              <a:t>7/27/18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26793CA-03B2-2F4A-8495-2877CE25A79C}" type="slidenum">
              <a:rPr lang="en-US" smtClean="0"/>
              <a:t>‹#›</a:t>
            </a:fld>
            <a:endParaRPr lang="en-US" dirty="0"/>
          </a:p>
        </p:txBody>
      </p:sp>
    </p:spTree>
    <p:extLst>
      <p:ext uri="{BB962C8B-B14F-4D97-AF65-F5344CB8AC3E}">
        <p14:creationId xmlns:p14="http://schemas.microsoft.com/office/powerpoint/2010/main" val="586422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ACF9529-6053-458B-924A-832E053D4809}" type="datetimeFigureOut">
              <a:rPr lang="en-US" smtClean="0"/>
              <a:t>7/27/18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DA688C8-4494-4141-AA78-11AF68C30559}" type="slidenum">
              <a:rPr lang="en-US" smtClean="0"/>
              <a:t>‹#›</a:t>
            </a:fld>
            <a:endParaRPr lang="en-US" dirty="0"/>
          </a:p>
        </p:txBody>
      </p:sp>
    </p:spTree>
    <p:extLst>
      <p:ext uri="{BB962C8B-B14F-4D97-AF65-F5344CB8AC3E}">
        <p14:creationId xmlns:p14="http://schemas.microsoft.com/office/powerpoint/2010/main" val="404797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A5372-C982-6F49-B273-8B55AEA5CE51}" type="slidenum">
              <a:rPr lang="en-US" smtClean="0"/>
              <a:t>1</a:t>
            </a:fld>
            <a:endParaRPr lang="en-US" dirty="0"/>
          </a:p>
        </p:txBody>
      </p:sp>
    </p:spTree>
    <p:extLst>
      <p:ext uri="{BB962C8B-B14F-4D97-AF65-F5344CB8AC3E}">
        <p14:creationId xmlns:p14="http://schemas.microsoft.com/office/powerpoint/2010/main" val="298831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32" t="1250" r="2014"/>
          <a:stretch/>
        </p:blipFill>
        <p:spPr>
          <a:xfrm>
            <a:off x="5794218" y="-4386"/>
            <a:ext cx="3360737" cy="6772274"/>
          </a:xfrm>
          <a:prstGeom prst="rect">
            <a:avLst/>
          </a:prstGeom>
        </p:spPr>
      </p:pic>
      <p:sp>
        <p:nvSpPr>
          <p:cNvPr id="2" name="Title 1"/>
          <p:cNvSpPr>
            <a:spLocks noGrp="1"/>
          </p:cNvSpPr>
          <p:nvPr>
            <p:ph type="ctrTitle"/>
          </p:nvPr>
        </p:nvSpPr>
        <p:spPr>
          <a:xfrm>
            <a:off x="192024" y="502645"/>
            <a:ext cx="4160172" cy="1621430"/>
          </a:xfrm>
        </p:spPr>
        <p:txBody>
          <a:bodyPr/>
          <a:lstStyle>
            <a:lvl1pPr algn="l">
              <a:defRPr sz="4000" b="1">
                <a:solidFill>
                  <a:schemeClr val="tx2"/>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92753" y="2904402"/>
            <a:ext cx="3255297" cy="1839047"/>
          </a:xfrm>
        </p:spPr>
        <p:txBody>
          <a:bodyPr/>
          <a:lstStyle>
            <a:lvl1pPr marL="0" indent="0" algn="l">
              <a:buNone/>
              <a:defRPr sz="2400">
                <a:solidFill>
                  <a:schemeClr val="tx1"/>
                </a:solidFill>
                <a:latin typeface="Calibri" panose="020F0502020204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Box 9"/>
          <p:cNvSpPr txBox="1"/>
          <p:nvPr userDrawn="1"/>
        </p:nvSpPr>
        <p:spPr>
          <a:xfrm>
            <a:off x="113378" y="63826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7938" y="609789"/>
            <a:ext cx="3486624" cy="457162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2621" y="6350181"/>
            <a:ext cx="3383280" cy="450184"/>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dirty="0"/>
              <a:t>Click to edit Master title style</a:t>
            </a:r>
          </a:p>
        </p:txBody>
      </p:sp>
      <p:sp>
        <p:nvSpPr>
          <p:cNvPr id="3" name="Content Placeholder 2"/>
          <p:cNvSpPr>
            <a:spLocks noGrp="1"/>
          </p:cNvSpPr>
          <p:nvPr>
            <p:ph idx="1"/>
          </p:nvPr>
        </p:nvSpPr>
        <p:spPr>
          <a:xfrm>
            <a:off x="201168" y="1443385"/>
            <a:ext cx="8642640" cy="4195415"/>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marL="1482725" indent="-222250">
              <a:buFont typeface="Arial" panose="020B0604020202020204" pitchFamily="34" charset="0"/>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dirty="0"/>
              <a:t>Click to edit Master title style</a:t>
            </a:r>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1354" t="1250" r="1844"/>
          <a:stretch/>
        </p:blipFill>
        <p:spPr>
          <a:xfrm>
            <a:off x="5791201" y="0"/>
            <a:ext cx="3365146" cy="6772274"/>
          </a:xfrm>
          <a:prstGeom prst="rect">
            <a:avLst/>
          </a:prstGeom>
        </p:spPr>
      </p:pic>
      <p:sp>
        <p:nvSpPr>
          <p:cNvPr id="2" name="Title 1"/>
          <p:cNvSpPr>
            <a:spLocks noGrp="1"/>
          </p:cNvSpPr>
          <p:nvPr>
            <p:ph type="title"/>
          </p:nvPr>
        </p:nvSpPr>
        <p:spPr>
          <a:xfrm>
            <a:off x="193385" y="253529"/>
            <a:ext cx="3911890" cy="1117600"/>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0439" y="6368035"/>
            <a:ext cx="3291840" cy="369745"/>
          </a:xfrm>
          <a:prstGeom prst="rect">
            <a:avLst/>
          </a:prstGeom>
        </p:spPr>
      </p:pic>
      <p:sp>
        <p:nvSpPr>
          <p:cNvPr id="9" name="TextBox 8"/>
          <p:cNvSpPr txBox="1"/>
          <p:nvPr userDrawn="1"/>
        </p:nvSpPr>
        <p:spPr>
          <a:xfrm>
            <a:off x="100678" y="63699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dirty="0"/>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
        <p:nvSpPr>
          <p:cNvPr id="3" name="TextBox 2"/>
          <p:cNvSpPr txBox="1"/>
          <p:nvPr userDrawn="1"/>
        </p:nvSpPr>
        <p:spPr>
          <a:xfrm>
            <a:off x="126078" y="63826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2"/>
            <a:ext cx="8229600" cy="484188"/>
          </a:xfrm>
          <a:prstGeom prst="rect">
            <a:avLst/>
          </a:prstGeom>
          <a:noFill/>
          <a:ln w="9525">
            <a:noFill/>
            <a:miter lim="800000"/>
            <a:headEnd/>
            <a:tailEnd/>
          </a:ln>
        </p:spPr>
        <p:txBody>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2671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615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55764" y="6279133"/>
            <a:ext cx="3636271" cy="408433"/>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3200" kern="1200">
          <a:solidFill>
            <a:schemeClr val="tx1"/>
          </a:solidFill>
          <a:latin typeface="Calibri" panose="020F0502020204030204"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800" kern="1200">
          <a:solidFill>
            <a:schemeClr val="tx1"/>
          </a:solidFill>
          <a:latin typeface="Calibri" panose="020F0502020204030204"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Calibri" panose="020F0502020204030204"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29002" y="130637"/>
            <a:ext cx="8875183"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2000" dirty="0">
                <a:solidFill>
                  <a:srgbClr val="006C3A"/>
                </a:solidFill>
                <a:latin typeface="Arial Black" pitchFamily="34" charset="0"/>
              </a:rPr>
              <a:t>Characteristics of South Asian Summer Monsoon Depressions in the 21</a:t>
            </a:r>
            <a:r>
              <a:rPr lang="en-US" altLang="en-US" sz="2000" baseline="30000" dirty="0">
                <a:solidFill>
                  <a:srgbClr val="006C3A"/>
                </a:solidFill>
                <a:latin typeface="Arial Black" pitchFamily="34" charset="0"/>
              </a:rPr>
              <a:t>st</a:t>
            </a:r>
            <a:r>
              <a:rPr lang="en-US" altLang="en-US" sz="2000" dirty="0">
                <a:solidFill>
                  <a:srgbClr val="006C3A"/>
                </a:solidFill>
                <a:latin typeface="Arial Black" pitchFamily="34" charset="0"/>
              </a:rPr>
              <a:t> Century</a:t>
            </a:r>
          </a:p>
        </p:txBody>
      </p:sp>
      <p:sp>
        <p:nvSpPr>
          <p:cNvPr id="5" name="Rectangle 7"/>
          <p:cNvSpPr>
            <a:spLocks noChangeArrowheads="1"/>
          </p:cNvSpPr>
          <p:nvPr/>
        </p:nvSpPr>
        <p:spPr bwMode="auto">
          <a:xfrm>
            <a:off x="129001" y="845838"/>
            <a:ext cx="88751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1500" dirty="0">
                <a:latin typeface="Arial Black" pitchFamily="34" charset="0"/>
                <a:cs typeface="Arial" charset="0"/>
              </a:rPr>
              <a:t>Contact: </a:t>
            </a:r>
            <a:r>
              <a:rPr lang="en-US" altLang="en-US" sz="1500" dirty="0">
                <a:latin typeface="Arial Black" pitchFamily="34" charset="0"/>
              </a:rPr>
              <a:t>Moet Ashfaq, E-mail: </a:t>
            </a:r>
            <a:r>
              <a:rPr lang="en-US" altLang="en-US" sz="1500" dirty="0" err="1">
                <a:latin typeface="Arial Black" pitchFamily="34" charset="0"/>
              </a:rPr>
              <a:t>mashfaq@ornl.gov</a:t>
            </a:r>
            <a:endParaRPr lang="en-US" altLang="en-US" sz="1500" dirty="0">
              <a:latin typeface="Arial Black" pitchFamily="34" charset="0"/>
              <a:cs typeface="Arial" charset="0"/>
            </a:endParaRPr>
          </a:p>
          <a:p>
            <a:pPr eaLnBrk="1" hangingPunct="1">
              <a:spcBef>
                <a:spcPct val="0"/>
              </a:spcBef>
              <a:buFontTx/>
              <a:buNone/>
            </a:pPr>
            <a:r>
              <a:rPr lang="en-US" altLang="en-US" sz="1500" dirty="0">
                <a:latin typeface="Arial Black" pitchFamily="34" charset="0"/>
                <a:cs typeface="Arial" charset="0"/>
              </a:rPr>
              <a:t>Funding: DOE Office of Science: BER</a:t>
            </a:r>
          </a:p>
        </p:txBody>
      </p:sp>
      <p:sp>
        <p:nvSpPr>
          <p:cNvPr id="9" name="Rectangle 1"/>
          <p:cNvSpPr>
            <a:spLocks noChangeArrowheads="1"/>
          </p:cNvSpPr>
          <p:nvPr/>
        </p:nvSpPr>
        <p:spPr bwMode="auto">
          <a:xfrm>
            <a:off x="129002" y="5918759"/>
            <a:ext cx="50872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ts val="0"/>
              </a:spcBef>
              <a:spcAft>
                <a:spcPts val="600"/>
              </a:spcAft>
              <a:buFontTx/>
              <a:buNone/>
            </a:pPr>
            <a:r>
              <a:rPr lang="en-US" altLang="en-US" sz="1100" b="1" dirty="0">
                <a:latin typeface="Arial" panose="020B0604020202020204" pitchFamily="34" charset="0"/>
                <a:cs typeface="Arial" panose="020B0604020202020204" pitchFamily="34" charset="0"/>
              </a:rPr>
              <a:t>Citation</a:t>
            </a:r>
            <a:r>
              <a:rPr lang="en-US" altLang="en-US" sz="1100" dirty="0">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rPr>
              <a:t>Rastogi, D., M. Ashfaq, R. Leung, S. Ghosh, A. </a:t>
            </a:r>
            <a:r>
              <a:rPr lang="en-US" sz="1200" dirty="0" err="1">
                <a:latin typeface="Arial" panose="020B0604020202020204" pitchFamily="34" charset="0"/>
                <a:cs typeface="Arial" panose="020B0604020202020204" pitchFamily="34" charset="0"/>
              </a:rPr>
              <a:t>Saha</a:t>
            </a:r>
            <a:r>
              <a:rPr lang="en-US" sz="1200" dirty="0">
                <a:latin typeface="Arial" panose="020B0604020202020204" pitchFamily="34" charset="0"/>
                <a:cs typeface="Arial" panose="020B0604020202020204" pitchFamily="34" charset="0"/>
              </a:rPr>
              <a:t>, K. Hodges, K. Evans (2018), Characteristics of Bay of Bengal, Monsoon Depressions in the 21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Century, </a:t>
            </a:r>
            <a:r>
              <a:rPr lang="en-US" sz="1200" i="1" dirty="0">
                <a:latin typeface="Arial" panose="020B0604020202020204" pitchFamily="34" charset="0"/>
                <a:cs typeface="Arial" panose="020B0604020202020204" pitchFamily="34" charset="0"/>
              </a:rPr>
              <a:t>Geophysical Research Letters</a:t>
            </a:r>
            <a:r>
              <a:rPr lang="en-US" sz="1200" dirty="0">
                <a:latin typeface="Arial" panose="020B0604020202020204" pitchFamily="34" charset="0"/>
                <a:cs typeface="Arial" panose="020B0604020202020204" pitchFamily="34" charset="0"/>
              </a:rPr>
              <a:t>, 45, 6637–6645. https://doi.org/ 10.1029/2018GL078756</a:t>
            </a:r>
            <a:endParaRPr lang="en-US" altLang="en-US" sz="1200" dirty="0">
              <a:latin typeface="Arial" panose="020B0604020202020204" pitchFamily="34" charset="0"/>
              <a:cs typeface="Arial" panose="020B0604020202020204" pitchFamily="34" charset="0"/>
            </a:endParaRPr>
          </a:p>
        </p:txBody>
      </p:sp>
      <p:sp>
        <p:nvSpPr>
          <p:cNvPr id="7" name="Content Placeholder 5"/>
          <p:cNvSpPr txBox="1">
            <a:spLocks/>
          </p:cNvSpPr>
          <p:nvPr/>
        </p:nvSpPr>
        <p:spPr bwMode="auto">
          <a:xfrm>
            <a:off x="129001" y="1379379"/>
            <a:ext cx="5217583" cy="4539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spcAft>
                <a:spcPts val="600"/>
              </a:spcAft>
              <a:buFont typeface="Symbol" charset="0"/>
              <a:buNone/>
              <a:defRPr/>
            </a:pPr>
            <a:r>
              <a:rPr lang="en-US" sz="1600" b="1" dirty="0">
                <a:solidFill>
                  <a:srgbClr val="006600"/>
                </a:solidFill>
                <a:ea typeface="ＭＳ Ｐゴシック" charset="0"/>
                <a:cs typeface="ＭＳ Ｐゴシック" charset="0"/>
              </a:rPr>
              <a:t>Objective: </a:t>
            </a:r>
            <a:r>
              <a:rPr lang="en-US" sz="1500" dirty="0"/>
              <a:t>Understand how characteristics of Monsoon Depressions (MDs) in South Asia may change in response to increase in radiative forcing</a:t>
            </a:r>
          </a:p>
          <a:p>
            <a:pPr>
              <a:spcBef>
                <a:spcPts val="0"/>
              </a:spcBef>
              <a:spcAft>
                <a:spcPts val="600"/>
              </a:spcAft>
            </a:pPr>
            <a:r>
              <a:rPr lang="en-US" sz="1500" b="1" dirty="0">
                <a:solidFill>
                  <a:srgbClr val="00673E"/>
                </a:solidFill>
                <a:ea typeface="ＭＳ Ｐゴシック" charset="0"/>
                <a:cs typeface="ＭＳ Ｐゴシック" charset="0"/>
              </a:rPr>
              <a:t>New Science: 1) </a:t>
            </a:r>
            <a:r>
              <a:rPr lang="en-US" sz="1500" dirty="0">
                <a:ea typeface="ＭＳ Ｐゴシック" charset="0"/>
                <a:cs typeface="ＭＳ Ｐゴシック" charset="0"/>
              </a:rPr>
              <a:t>D</a:t>
            </a:r>
            <a:r>
              <a:rPr lang="en-US" sz="1500" dirty="0"/>
              <a:t>eveloped a new index that explains the sources of errors in the simulation of MDs in the current generation of GCMs. </a:t>
            </a:r>
            <a:r>
              <a:rPr lang="en-US" sz="1500" b="1" dirty="0">
                <a:solidFill>
                  <a:srgbClr val="00673E"/>
                </a:solidFill>
                <a:ea typeface="ＭＳ Ｐゴシック" charset="0"/>
              </a:rPr>
              <a:t>2</a:t>
            </a:r>
            <a:r>
              <a:rPr lang="en-US" sz="1500" b="1" dirty="0">
                <a:solidFill>
                  <a:srgbClr val="00673E"/>
                </a:solidFill>
                <a:ea typeface="ＭＳ Ｐゴシック" charset="0"/>
                <a:cs typeface="ＭＳ Ｐゴシック" charset="0"/>
              </a:rPr>
              <a:t>) </a:t>
            </a:r>
            <a:r>
              <a:rPr lang="en-US" sz="1500" dirty="0"/>
              <a:t>No significant impact on the frequency and trajectory of MDs in the future period simulations of GCMs.</a:t>
            </a:r>
            <a:r>
              <a:rPr lang="en-US" sz="1500" b="1" dirty="0">
                <a:solidFill>
                  <a:srgbClr val="00673E"/>
                </a:solidFill>
                <a:ea typeface="ＭＳ Ｐゴシック" charset="0"/>
              </a:rPr>
              <a:t> 3</a:t>
            </a:r>
            <a:r>
              <a:rPr lang="en-US" sz="1500" b="1" dirty="0">
                <a:solidFill>
                  <a:srgbClr val="00673E"/>
                </a:solidFill>
                <a:ea typeface="ＭＳ Ｐゴシック" charset="0"/>
                <a:cs typeface="ＭＳ Ｐゴシック" charset="0"/>
              </a:rPr>
              <a:t>) </a:t>
            </a:r>
            <a:r>
              <a:rPr lang="en-US" sz="1500" dirty="0"/>
              <a:t>Changes in the extreme wet events are dominated by non-depression day occurrences, which may render the monsoon extremes less predictable in the future.</a:t>
            </a:r>
          </a:p>
          <a:p>
            <a:pPr>
              <a:spcAft>
                <a:spcPts val="600"/>
              </a:spcAft>
            </a:pPr>
            <a:r>
              <a:rPr lang="en-US" sz="1500" b="1" dirty="0">
                <a:solidFill>
                  <a:srgbClr val="00673E"/>
                </a:solidFill>
                <a:ea typeface="ＭＳ Ｐゴシック" charset="0"/>
                <a:cs typeface="ＭＳ Ｐゴシック" charset="0"/>
              </a:rPr>
              <a:t>Significance</a:t>
            </a:r>
            <a:r>
              <a:rPr lang="en-US" sz="1500" dirty="0"/>
              <a:t>: MDs are one of the most important source of moisture transport over South Asia. They contribute significantly to the total precipitation and often times cause severe flooding and loss of life. Despite the lack of significant trends in MDs, there are important changes in the monsoon behavior at seasonal to daily time-scales that may heighten the unpredictable nature of monsoon extremes    </a:t>
            </a:r>
          </a:p>
          <a:p>
            <a:pPr marL="285750" indent="-285750">
              <a:buFont typeface="Arial" panose="020B0604020202020204" pitchFamily="34" charset="0"/>
              <a:buChar char="•"/>
            </a:pPr>
            <a:endParaRPr lang="en-US" sz="1400" dirty="0"/>
          </a:p>
        </p:txBody>
      </p:sp>
      <p:sp>
        <p:nvSpPr>
          <p:cNvPr id="11" name="Rectangle 10"/>
          <p:cNvSpPr/>
          <p:nvPr/>
        </p:nvSpPr>
        <p:spPr>
          <a:xfrm>
            <a:off x="5431649" y="3751125"/>
            <a:ext cx="3657600" cy="892552"/>
          </a:xfrm>
          <a:prstGeom prst="rect">
            <a:avLst/>
          </a:prstGeom>
        </p:spPr>
        <p:txBody>
          <a:bodyPr wrap="square">
            <a:spAutoFit/>
          </a:bodyPr>
          <a:lstStyle/>
          <a:p>
            <a:pPr algn="just"/>
            <a:r>
              <a:rPr lang="en-US" sz="1300" dirty="0"/>
              <a:t>MDs in ERA-Interim Reanalysis in 1981-2005. Green stars represent the origin of each MD and colored circles represent the magnitude of relatively vorticity every 12 hours.  </a:t>
            </a:r>
          </a:p>
        </p:txBody>
      </p:sp>
      <p:sp>
        <p:nvSpPr>
          <p:cNvPr id="12" name="Content Placeholder 5"/>
          <p:cNvSpPr txBox="1">
            <a:spLocks/>
          </p:cNvSpPr>
          <p:nvPr/>
        </p:nvSpPr>
        <p:spPr bwMode="auto">
          <a:xfrm>
            <a:off x="5431650" y="5221414"/>
            <a:ext cx="3657600" cy="8977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spcAft>
                <a:spcPts val="600"/>
              </a:spcAft>
              <a:buFont typeface="Symbol" charset="0"/>
              <a:buNone/>
              <a:defRPr/>
            </a:pPr>
            <a:r>
              <a:rPr lang="en-US" sz="1400" b="1" dirty="0">
                <a:solidFill>
                  <a:srgbClr val="006600"/>
                </a:solidFill>
                <a:ea typeface="ＭＳ Ｐゴシック" charset="0"/>
                <a:cs typeface="ＭＳ Ｐゴシック" charset="0"/>
              </a:rPr>
              <a:t>OLCF Support: </a:t>
            </a:r>
            <a:r>
              <a:rPr lang="en-US" sz="1400" dirty="0"/>
              <a:t>All the analyses of GCMs data were conducted on OLCF Rhea cluster and data was stored on Luster file system. </a:t>
            </a:r>
          </a:p>
          <a:p>
            <a:pPr marL="285750" indent="-285750">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C73E772A-B8B4-A544-9359-EBCB21B673F7}"/>
              </a:ext>
            </a:extLst>
          </p:cNvPr>
          <p:cNvPicPr>
            <a:picLocks noChangeAspect="1"/>
          </p:cNvPicPr>
          <p:nvPr/>
        </p:nvPicPr>
        <p:blipFill>
          <a:blip r:embed="rId3"/>
          <a:stretch>
            <a:fillRect/>
          </a:stretch>
        </p:blipFill>
        <p:spPr>
          <a:xfrm>
            <a:off x="5145951" y="1718711"/>
            <a:ext cx="3912339" cy="2005693"/>
          </a:xfrm>
          <a:prstGeom prst="rect">
            <a:avLst/>
          </a:prstGeom>
        </p:spPr>
      </p:pic>
      <p:sp>
        <p:nvSpPr>
          <p:cNvPr id="6" name="TextBox 5">
            <a:extLst>
              <a:ext uri="{FF2B5EF4-FFF2-40B4-BE49-F238E27FC236}">
                <a16:creationId xmlns:a16="http://schemas.microsoft.com/office/drawing/2014/main" id="{C7FFBC6C-BC14-9749-947B-2F9119874A99}"/>
              </a:ext>
            </a:extLst>
          </p:cNvPr>
          <p:cNvSpPr txBox="1"/>
          <p:nvPr/>
        </p:nvSpPr>
        <p:spPr>
          <a:xfrm>
            <a:off x="5551715" y="1790217"/>
            <a:ext cx="277422" cy="258532"/>
          </a:xfrm>
          <a:prstGeom prst="rect">
            <a:avLst/>
          </a:prstGeom>
          <a:solidFill>
            <a:schemeClr val="bg1"/>
          </a:solidFill>
        </p:spPr>
        <p:txBody>
          <a:bodyPr wrap="square" rtlCol="0">
            <a:spAutoFit/>
          </a:bodyPr>
          <a:lstStyle/>
          <a:p>
            <a:pPr algn="ctr">
              <a:lnSpc>
                <a:spcPct val="90000"/>
              </a:lnSpc>
            </a:pPr>
            <a:endParaRPr lang="en-US" sz="1200" dirty="0"/>
          </a:p>
        </p:txBody>
      </p:sp>
      <p:sp>
        <p:nvSpPr>
          <p:cNvPr id="10" name="TextBox 9">
            <a:extLst>
              <a:ext uri="{FF2B5EF4-FFF2-40B4-BE49-F238E27FC236}">
                <a16:creationId xmlns:a16="http://schemas.microsoft.com/office/drawing/2014/main" id="{45FCB8FD-64AB-054A-9AA1-49A8C2D9E9F0}"/>
              </a:ext>
            </a:extLst>
          </p:cNvPr>
          <p:cNvSpPr txBox="1"/>
          <p:nvPr/>
        </p:nvSpPr>
        <p:spPr>
          <a:xfrm>
            <a:off x="5584823" y="1364615"/>
            <a:ext cx="3172664" cy="341632"/>
          </a:xfrm>
          <a:prstGeom prst="rect">
            <a:avLst/>
          </a:prstGeom>
          <a:noFill/>
        </p:spPr>
        <p:txBody>
          <a:bodyPr wrap="none" rtlCol="0">
            <a:spAutoFit/>
          </a:bodyPr>
          <a:lstStyle/>
          <a:p>
            <a:pPr algn="ctr">
              <a:lnSpc>
                <a:spcPct val="90000"/>
              </a:lnSpc>
            </a:pPr>
            <a:r>
              <a:rPr lang="en-US" dirty="0"/>
              <a:t>Monsoon Depressions (MDs)</a:t>
            </a:r>
          </a:p>
        </p:txBody>
      </p:sp>
    </p:spTree>
    <p:extLst>
      <p:ext uri="{BB962C8B-B14F-4D97-AF65-F5344CB8AC3E}">
        <p14:creationId xmlns:p14="http://schemas.microsoft.com/office/powerpoint/2010/main" val="2542503387"/>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1541</TotalTime>
  <Words>295</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Arial Black</vt:lpstr>
      <vt:lpstr>Calibri</vt:lpstr>
      <vt:lpstr>Symbol</vt:lpstr>
      <vt:lpstr>Default Theme</vt:lpstr>
      <vt:lpstr>PowerPoint Presentation</vt:lpstr>
    </vt:vector>
  </TitlesOfParts>
  <Manager/>
  <Company>ORNL</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at the Health Data Sciences Institute</dc:title>
  <dc:subject/>
  <dc:creator>Roy, Donna Jo</dc:creator>
  <cp:keywords/>
  <dc:description/>
  <cp:lastModifiedBy>Ashfaq, Moetasim</cp:lastModifiedBy>
  <cp:revision>210</cp:revision>
  <cp:lastPrinted>2016-09-01T18:12:13Z</cp:lastPrinted>
  <dcterms:created xsi:type="dcterms:W3CDTF">2014-07-09T16:38:52Z</dcterms:created>
  <dcterms:modified xsi:type="dcterms:W3CDTF">2018-07-27T15:36:11Z</dcterms:modified>
  <cp:category/>
</cp:coreProperties>
</file>