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5918" autoAdjust="0"/>
  </p:normalViewPr>
  <p:slideViewPr>
    <p:cSldViewPr snapToGrid="0" snapToObjects="1">
      <p:cViewPr varScale="1">
        <p:scale>
          <a:sx n="118" d="100"/>
          <a:sy n="118" d="100"/>
        </p:scale>
        <p:origin x="2512" y="2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variation in the fraction of leaf nitrogen allocated to photosynthesis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965" y="5469984"/>
            <a:ext cx="3736353" cy="122591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200" dirty="0"/>
              <a:t>Luo, X., Keenan, T.F. et al. 2021 Global variation in the fraction of leaf nitrogen allocated </a:t>
            </a:r>
            <a:r>
              <a:rPr lang="en-US" sz="1200"/>
              <a:t>to photosynthesis. </a:t>
            </a:r>
            <a:r>
              <a:rPr lang="en-US" sz="1200" i="1" dirty="0"/>
              <a:t>Nature Communications</a:t>
            </a:r>
            <a:r>
              <a:rPr lang="en-US" sz="1200" dirty="0"/>
              <a:t>, 12, 4866</a:t>
            </a:r>
          </a:p>
          <a:p>
            <a:pPr algn="l">
              <a:lnSpc>
                <a:spcPct val="100000"/>
              </a:lnSpc>
            </a:pPr>
            <a:r>
              <a:rPr lang="en-US" sz="1200" dirty="0"/>
              <a:t>DOI: 10.1038/s41467-021-25163-9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806790" y="1108966"/>
            <a:ext cx="5337210" cy="1214209"/>
          </a:xfrm>
        </p:spPr>
        <p:txBody>
          <a:bodyPr/>
          <a:lstStyle/>
          <a:p>
            <a:pPr marL="119063" indent="-109538">
              <a:buFont typeface="Arial" charset="0"/>
              <a:buChar char="•"/>
            </a:pPr>
            <a:r>
              <a:rPr lang="en-US" dirty="0"/>
              <a:t>Understanding how much nitrogen is allocated to </a:t>
            </a:r>
            <a:r>
              <a:rPr lang="en-US" dirty="0" err="1"/>
              <a:t>RuBisCO</a:t>
            </a:r>
            <a:r>
              <a:rPr lang="en-US" dirty="0"/>
              <a:t> (</a:t>
            </a:r>
            <a:r>
              <a:rPr lang="en-US" dirty="0" err="1"/>
              <a:t>fLNR</a:t>
            </a:r>
            <a:r>
              <a:rPr lang="en-US" dirty="0"/>
              <a:t>) is critical to our understanding of plant nitrogen use strategy and the estimation of global photosynthesis.</a:t>
            </a:r>
          </a:p>
          <a:p>
            <a:pPr marL="119063" indent="-109538">
              <a:buFont typeface="Arial" charset="0"/>
              <a:buChar char="•"/>
            </a:pPr>
            <a:r>
              <a:rPr lang="en-US" dirty="0"/>
              <a:t>We find global </a:t>
            </a:r>
            <a:r>
              <a:rPr lang="en-US" dirty="0" err="1"/>
              <a:t>fLNR</a:t>
            </a:r>
            <a:r>
              <a:rPr lang="en-US" dirty="0"/>
              <a:t> is 18.2 ± 6.2%, with its variation largely driven by leaf thickness and phosphorus, while soil and climate have substantial regional influences.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773253" y="3118854"/>
            <a:ext cx="5336931" cy="1726433"/>
          </a:xfrm>
        </p:spPr>
        <p:txBody>
          <a:bodyPr/>
          <a:lstStyle/>
          <a:p>
            <a:pPr marL="230188" indent="-230188">
              <a:buFont typeface="Arial"/>
              <a:buChar char="•"/>
            </a:pPr>
            <a:r>
              <a:rPr lang="en-US" dirty="0"/>
              <a:t>Our study provides a data-driven map of </a:t>
            </a:r>
            <a:r>
              <a:rPr lang="en-US" dirty="0" err="1"/>
              <a:t>fLNR</a:t>
            </a:r>
            <a:r>
              <a:rPr lang="en-US" dirty="0"/>
              <a:t> and Vcmax25 to constrain a key source of uncertainty in global carbon model parameterization.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We identify the key biotic and abiotic controls on the variation in </a:t>
            </a:r>
            <a:r>
              <a:rPr lang="en-US" dirty="0" err="1"/>
              <a:t>fLNR</a:t>
            </a:r>
            <a:r>
              <a:rPr lang="en-US" dirty="0"/>
              <a:t>, and provide insight on the nitrogen use strategy of global vegetation.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806790" y="4986354"/>
            <a:ext cx="5231702" cy="1130305"/>
          </a:xfrm>
        </p:spPr>
        <p:txBody>
          <a:bodyPr>
            <a:noAutofit/>
          </a:bodyPr>
          <a:lstStyle/>
          <a:p>
            <a:pPr marL="119063" indent="-109538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 use a comprehensive database of in-situ observations, a remote sensing product of leaf chlorophyll and ancillary climate and soil data, to examine the global distribution in </a:t>
            </a:r>
            <a:r>
              <a:rPr lang="en-US" sz="1600" dirty="0" err="1"/>
              <a:t>fLNR</a:t>
            </a:r>
            <a:r>
              <a:rPr lang="en-US" sz="1600" dirty="0"/>
              <a:t> using a random forest model.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90" y="6281111"/>
            <a:ext cx="455950" cy="4790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754435" y="816767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783318" y="28232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18" name="Text Placeholder 21"/>
          <p:cNvSpPr txBox="1">
            <a:spLocks/>
          </p:cNvSpPr>
          <p:nvPr/>
        </p:nvSpPr>
        <p:spPr>
          <a:xfrm>
            <a:off x="3806790" y="4665993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7D84DB64-D2E9-274F-B03B-0A260C90319C}"/>
              </a:ext>
            </a:extLst>
          </p:cNvPr>
          <p:cNvSpPr txBox="1">
            <a:spLocks/>
          </p:cNvSpPr>
          <p:nvPr/>
        </p:nvSpPr>
        <p:spPr>
          <a:xfrm>
            <a:off x="0" y="4604745"/>
            <a:ext cx="3917537" cy="55731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kern="1200" baseline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Figure: (top) Global variation in the fraction of nitrogen allocated to </a:t>
            </a:r>
            <a:r>
              <a:rPr lang="en-US" sz="1200" dirty="0" err="1">
                <a:solidFill>
                  <a:schemeClr val="tx1"/>
                </a:solidFill>
              </a:rPr>
              <a:t>RuBisCO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fLNR</a:t>
            </a:r>
            <a:r>
              <a:rPr lang="en-US" sz="1200" dirty="0">
                <a:solidFill>
                  <a:schemeClr val="tx1"/>
                </a:solidFill>
              </a:rPr>
              <a:t>) and (bottom) its dominant controls</a:t>
            </a:r>
          </a:p>
        </p:txBody>
      </p:sp>
      <p:pic>
        <p:nvPicPr>
          <p:cNvPr id="22" name="Picture 21" descr="A picture containing chart&#10;&#10;Description automatically generated">
            <a:extLst>
              <a:ext uri="{FF2B5EF4-FFF2-40B4-BE49-F238E27FC236}">
                <a16:creationId xmlns:a16="http://schemas.microsoft.com/office/drawing/2014/main" id="{B0DB91FE-907F-9E4A-8D03-81606705A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42222"/>
          <a:stretch/>
        </p:blipFill>
        <p:spPr>
          <a:xfrm>
            <a:off x="42411" y="2719235"/>
            <a:ext cx="3838018" cy="1705194"/>
          </a:xfrm>
          <a:prstGeom prst="rect">
            <a:avLst/>
          </a:prstGeom>
        </p:spPr>
      </p:pic>
      <p:pic>
        <p:nvPicPr>
          <p:cNvPr id="23" name="Picture 22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DB0C8F35-8ECC-494C-84F4-65A96DD82F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7" t="55254"/>
          <a:stretch/>
        </p:blipFill>
        <p:spPr>
          <a:xfrm>
            <a:off x="9159" y="1108966"/>
            <a:ext cx="3876193" cy="1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223</Words>
  <Application>Microsoft Macintosh PowerPoint</Application>
  <PresentationFormat>On-screen Show (4:3)</PresentationFormat>
  <Paragraphs>383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Global variation in the fraction of leaf nitrogen allocated to photosynthesis 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Trevor Keenan</cp:lastModifiedBy>
  <cp:revision>202</cp:revision>
  <dcterms:created xsi:type="dcterms:W3CDTF">2016-02-10T19:06:12Z</dcterms:created>
  <dcterms:modified xsi:type="dcterms:W3CDTF">2021-08-11T19:33:44Z</dcterms:modified>
</cp:coreProperties>
</file>