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1FD3A-FC06-4BC9-8A98-FF5C25FA8E04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9F76F-4975-4F87-AE4C-6FCC9709D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3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C2500572-416C-4470-9FBD-71CAFC6A1A42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85713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98312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04B2A1C-4157-4917-AA5E-E1D84335B28C}" type="datetimeFigureOut">
              <a:rPr lang="en-US" altLang="en-US"/>
              <a:pPr/>
              <a:t>3/30/2017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8FB5F4E-4A61-40FF-BF21-6FD537AD5E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94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795" y="622771"/>
            <a:ext cx="2438400" cy="2438400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492443"/>
            <a:ext cx="3581400" cy="5755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>
                <a:solidFill>
                  <a:srgbClr val="000000"/>
                </a:solidFill>
              </a:rPr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Implement and improve modeling of floodplain inundation in basins with evident inundation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marL="0" indent="0" algn="ctr" eaLnBrk="1" hangingPunct="1">
              <a:spcBef>
                <a:spcPct val="15000"/>
              </a:spcBef>
            </a:pPr>
            <a:r>
              <a:rPr lang="en-US" altLang="en-US" b="1" dirty="0" smtClean="0">
                <a:solidFill>
                  <a:srgbClr val="000000"/>
                </a:solidFill>
              </a:rPr>
              <a:t>Approach</a:t>
            </a:r>
            <a:endParaRPr lang="en-US" altLang="en-US" sz="16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Implement a macroscale floodplain inundation scheme in </a:t>
            </a:r>
            <a:r>
              <a:rPr lang="en-US" altLang="en-US" sz="1600" dirty="0">
                <a:solidFill>
                  <a:srgbClr val="000000"/>
                </a:solidFill>
              </a:rPr>
              <a:t>t</a:t>
            </a:r>
            <a:r>
              <a:rPr lang="en-US" altLang="en-US" sz="1600" dirty="0" smtClean="0">
                <a:solidFill>
                  <a:srgbClr val="000000"/>
                </a:solidFill>
              </a:rPr>
              <a:t>he Model for Scale Adaptive River Transport (MOSART), which is a key component of the DOE’s ACME earth system model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Improve the inundation scheme by refining floodplain topography, channel morphology, and river </a:t>
            </a:r>
            <a:r>
              <a:rPr lang="en-US" altLang="en-US" sz="1600" smtClean="0">
                <a:solidFill>
                  <a:srgbClr val="000000"/>
                </a:solidFill>
              </a:rPr>
              <a:t>flow </a:t>
            </a:r>
            <a:r>
              <a:rPr lang="en-US" altLang="en-US" sz="1600" smtClean="0"/>
              <a:t>representation</a:t>
            </a:r>
            <a:endParaRPr lang="en-US" altLang="en-US" sz="1600" dirty="0" smtClean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Apply the extended MOSART model (MOSART-Inundation) to the Amazon basin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Evaluate the simulations using in situ streamflow records and satellite data of water level and inundation area 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329321"/>
            <a:ext cx="87630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Luo X, H-Y Li, LR Leung, TK Tesfa, A Getirana, F Papa, and LL Hess. 2017. “Modeling Surface Water Dynamics in the Amazon Basin Using MOSART-Inundation v1.0: Impacts of Geomorphological Parameters and River Flow Representation.” </a:t>
            </a:r>
            <a:r>
              <a:rPr lang="en-US" altLang="en-US" sz="1000" i="1" dirty="0" smtClean="0">
                <a:solidFill>
                  <a:srgbClr val="000000"/>
                </a:solidFill>
                <a:latin typeface="+mn-lt"/>
              </a:rPr>
              <a:t>Geoscientific Model Development</a:t>
            </a:r>
            <a:r>
              <a:rPr lang="en-US" altLang="en-US" sz="10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000" dirty="0">
                <a:latin typeface="+mn-lt"/>
              </a:rPr>
              <a:t>10, </a:t>
            </a:r>
            <a:r>
              <a:rPr lang="en-US" sz="1000" dirty="0" smtClean="0">
                <a:latin typeface="+mn-lt"/>
              </a:rPr>
              <a:t>1233-1259. DOI: 10.5194/gmd-10-1233-2017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77795" y="3061171"/>
            <a:ext cx="2819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Flooded fraction areas in the Amazon basin simulated by MOSART-Inundation for April-June averaged between 1995 and 2007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81399" y="4076834"/>
            <a:ext cx="5524795" cy="2488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Representing floodplain inundation can improve simulation of surface hydrology, </a:t>
            </a:r>
            <a:r>
              <a:rPr lang="en-US" sz="1600" dirty="0" smtClean="0"/>
              <a:t>which has significant impacts on the </a:t>
            </a:r>
            <a:r>
              <a:rPr lang="en-US" sz="1600" dirty="0"/>
              <a:t>regional water and biogeochemical cycles </a:t>
            </a:r>
            <a:endParaRPr lang="en-US" altLang="en-US" sz="1600" dirty="0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>
                <a:solidFill>
                  <a:srgbClr val="000000"/>
                </a:solidFill>
              </a:rPr>
              <a:t>Improved </a:t>
            </a:r>
            <a:r>
              <a:rPr lang="en-US" sz="1600" dirty="0" smtClean="0"/>
              <a:t>modeling </a:t>
            </a:r>
            <a:r>
              <a:rPr lang="en-US" sz="1600" dirty="0"/>
              <a:t>of streamflow and inundation </a:t>
            </a:r>
            <a:r>
              <a:rPr lang="en-US" sz="1600" dirty="0" smtClean="0"/>
              <a:t>extent provides </a:t>
            </a:r>
            <a:r>
              <a:rPr lang="en-US" sz="1600" dirty="0"/>
              <a:t>a foundation for predicting the impacts of global change on water resources and flood hazards in </a:t>
            </a:r>
            <a:r>
              <a:rPr lang="en-US" sz="1600" dirty="0" smtClean="0"/>
              <a:t>earth </a:t>
            </a:r>
            <a:r>
              <a:rPr lang="en-US" sz="1600" dirty="0"/>
              <a:t>system </a:t>
            </a:r>
            <a:r>
              <a:rPr lang="en-US" sz="1600" dirty="0" smtClean="0"/>
              <a:t>models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34" y="0"/>
            <a:ext cx="898688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Representing Floodplain Inundation in an Earth System Model</a:t>
            </a:r>
            <a:endParaRPr lang="en-US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34595" y="3061171"/>
            <a:ext cx="251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Inundated floodplains adjacent to the lower Amazon River in June 1996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Earth </a:t>
            </a: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and Remote Sensing Unit, NASA Johnson Space Center</a:t>
            </a:r>
            <a:r>
              <a:rPr lang="en-US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68711" y="593321"/>
            <a:ext cx="2931044" cy="2467850"/>
            <a:chOff x="6172200" y="685800"/>
            <a:chExt cx="2982954" cy="253667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72200" y="1066800"/>
              <a:ext cx="2562069" cy="2155672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8453964" y="685800"/>
              <a:ext cx="701190" cy="1303475"/>
              <a:chOff x="8453964" y="685800"/>
              <a:chExt cx="701190" cy="1303475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69207" y="1066800"/>
                <a:ext cx="485947" cy="922475"/>
              </a:xfrm>
              <a:prstGeom prst="rect">
                <a:avLst/>
              </a:prstGeom>
            </p:spPr>
          </p:pic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53964" y="685800"/>
                <a:ext cx="677779" cy="3302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902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lide-Highlights _ MOSART-Inund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Luo-Leung-MOSARTInundation-GMD-April2017f</Presentation>
    <Funding xmlns="98b00cf3-a6ce-40de-8923-f140beb786e9">ESM (ACME)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3458B17-3FBD-402C-9F15-63C057789DBE}"/>
</file>

<file path=customXml/itemProps2.xml><?xml version="1.0" encoding="utf-8"?>
<ds:datastoreItem xmlns:ds="http://schemas.openxmlformats.org/officeDocument/2006/customXml" ds:itemID="{029D47FB-7654-4B63-A8C8-08BCCF97E311}"/>
</file>

<file path=docProps/app.xml><?xml version="1.0" encoding="utf-8"?>
<Properties xmlns="http://schemas.openxmlformats.org/officeDocument/2006/extended-properties" xmlns:vt="http://schemas.openxmlformats.org/officeDocument/2006/docPropsVTypes">
  <Template>DOE-Slide-Highlights _ MOSART-Inundation</Template>
  <TotalTime>24526</TotalTime>
  <Words>247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DOE-Slide-Highlights _ MOSART-Inundation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Luo-Leung-MOSARTInundation-GMD-April2017f</dc:title>
  <dc:creator>X.Luo</dc:creator>
  <dc:description/>
  <cp:lastModifiedBy>Dorsey, Kathryn S</cp:lastModifiedBy>
  <cp:revision>43</cp:revision>
  <cp:lastPrinted>2011-05-11T17:30:12Z</cp:lastPrinted>
  <dcterms:created xsi:type="dcterms:W3CDTF">2017-02-27T19:02:49Z</dcterms:created>
  <dcterms:modified xsi:type="dcterms:W3CDTF">2017-03-30T19:08:16Z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ESM (ACME)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Luo-Leung-MOSARTInundation-GMD-April2017f</vt:lpwstr>
  </property>
  <property fmtid="{D5CDD505-2E9C-101B-9397-08002B2CF9AE}" pid="8" name="SlideDescription">
    <vt:lpwstr/>
  </property>
</Properties>
</file>