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8" clrIdx="0">
    <p:extLst>
      <p:ext uri="{19B8F6BF-5375-455C-9EA6-DF929625EA0E}">
        <p15:presenceInfo xmlns:p15="http://schemas.microsoft.com/office/powerpoint/2012/main" userId="S::beth.mundy@pnnl.gov::09c03546-1d2d-4d82-89e1-bb5e2a2e687b" providerId="AD"/>
      </p:ext>
    </p:extLst>
  </p:cmAuthor>
  <p:cmAuthor id="2" name="Song, Fengfei" initials="SF" lastIdx="3" clrIdx="1">
    <p:extLst>
      <p:ext uri="{19B8F6BF-5375-455C-9EA6-DF929625EA0E}">
        <p15:presenceInfo xmlns:p15="http://schemas.microsoft.com/office/powerpoint/2012/main" userId="S::fengfei.song@pnnl.gov::cdaf47ed-7663-451e-bebd-f9f47da73488" providerId="AD"/>
      </p:ext>
    </p:extLst>
  </p:cmAuthor>
  <p:cmAuthor id="3" name="Wisse, Jessica M" initials="WJM" lastIdx="4" clrIdx="2">
    <p:extLst>
      <p:ext uri="{19B8F6BF-5375-455C-9EA6-DF929625EA0E}">
        <p15:presenceInfo xmlns:p15="http://schemas.microsoft.com/office/powerpoint/2012/main" userId="S::jessica.wisse@pnnl.gov::d37bffa0-4af3-44a8-9a61-9a46fb8d8a6e" providerId="AD"/>
      </p:ext>
    </p:extLst>
  </p:cmAuthor>
  <p:cmAuthor id="4" name="Lu, Jian" initials="LJ" lastIdx="5" clrIdx="3">
    <p:extLst>
      <p:ext uri="{19B8F6BF-5375-455C-9EA6-DF929625EA0E}">
        <p15:presenceInfo xmlns:p15="http://schemas.microsoft.com/office/powerpoint/2012/main" userId="S::jian.lu@pnnl.gov::75df6064-850b-4ce3-9abe-279fffd5fc07" providerId="AD"/>
      </p:ext>
    </p:extLst>
  </p:cmAuthor>
  <p:cmAuthor id="5" name="Blake, Jennifer" initials="BJ" lastIdx="3" clrIdx="4">
    <p:extLst>
      <p:ext uri="{19B8F6BF-5375-455C-9EA6-DF929625EA0E}">
        <p15:presenceInfo xmlns:p15="http://schemas.microsoft.com/office/powerpoint/2012/main" userId="S::Jennifer.Blake@pnnl.gov::18c46799-5b14-4629-b3db-32d9fb0f43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65" autoAdjust="0"/>
    <p:restoredTop sz="94625" autoAdjust="0"/>
  </p:normalViewPr>
  <p:slideViewPr>
    <p:cSldViewPr>
      <p:cViewPr varScale="1">
        <p:scale>
          <a:sx n="130" d="100"/>
          <a:sy n="130" d="100"/>
        </p:scale>
        <p:origin x="1434"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4401EFD9-B90F-49E5-8CE8-38118CE305B8}"/>
    <pc:docChg chg="modSld">
      <pc:chgData name="Mundy, Beth E" userId="09c03546-1d2d-4d82-89e1-bb5e2a2e687b" providerId="ADAL" clId="{4401EFD9-B90F-49E5-8CE8-38118CE305B8}" dt="2021-04-16T22:12:36.719" v="27" actId="113"/>
      <pc:docMkLst>
        <pc:docMk/>
      </pc:docMkLst>
      <pc:sldChg chg="modSp mod">
        <pc:chgData name="Mundy, Beth E" userId="09c03546-1d2d-4d82-89e1-bb5e2a2e687b" providerId="ADAL" clId="{4401EFD9-B90F-49E5-8CE8-38118CE305B8}" dt="2021-04-16T22:12:36.719" v="27" actId="113"/>
        <pc:sldMkLst>
          <pc:docMk/>
          <pc:sldMk cId="0" sldId="258"/>
        </pc:sldMkLst>
        <pc:spChg chg="mod">
          <ac:chgData name="Mundy, Beth E" userId="09c03546-1d2d-4d82-89e1-bb5e2a2e687b" providerId="ADAL" clId="{4401EFD9-B90F-49E5-8CE8-38118CE305B8}" dt="2021-04-16T22:12:36.719" v="27" actId="113"/>
          <ac:spMkLst>
            <pc:docMk/>
            <pc:sldMk cId="0" sldId="258"/>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4/16/2021</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4/16/2021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4/16/2021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4/16/2021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4/16/2021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4/16/2021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4/16/2021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4/16/2021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4/16/2021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4/16/2021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4/16/2021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4/16/2021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4/16/2021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0GL0"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91870" y="990600"/>
            <a:ext cx="4237248"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Investigate the dynamical modes of the Asian Monsoon variability to form an interpretation framework for seasonal extreme precipitation events.</a:t>
            </a:r>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Use the Community Atmospheric Model coupled to a slab ocean to perform a large set of Green’s function experiments, in which ocean heat flux patches are applied one patch at a time.</a:t>
            </a:r>
          </a:p>
          <a:p>
            <a:pPr marL="285750" indent="-285750">
              <a:spcBef>
                <a:spcPct val="15000"/>
              </a:spcBef>
              <a:buFont typeface="Arial" pitchFamily="34" charset="0"/>
              <a:buChar char="●"/>
              <a:defRPr/>
            </a:pPr>
            <a:r>
              <a:rPr lang="en-US" sz="1400" dirty="0"/>
              <a:t>Make use of the forcing-response function for boreal summer precipitation.</a:t>
            </a:r>
          </a:p>
          <a:p>
            <a:pPr marL="285750" indent="-285750">
              <a:spcBef>
                <a:spcPct val="15000"/>
              </a:spcBef>
              <a:buFont typeface="Arial" pitchFamily="34" charset="0"/>
              <a:buChar char="●"/>
              <a:defRPr/>
            </a:pPr>
            <a:r>
              <a:rPr lang="en-US" sz="1400" dirty="0"/>
              <a:t>Construct a two-dimensional energy balance model to predict the rainfall response pattern.</a:t>
            </a:r>
          </a:p>
          <a:p>
            <a:pPr algn="ctr" eaLnBrk="1" hangingPunct="1">
              <a:spcBef>
                <a:spcPct val="15000"/>
              </a:spcBef>
              <a:buFontTx/>
              <a:buNone/>
            </a:pPr>
            <a:r>
              <a:rPr lang="en-US" altLang="en-US" sz="1400" b="1" dirty="0"/>
              <a:t>Impact</a:t>
            </a:r>
          </a:p>
          <a:p>
            <a:pPr marL="283464" indent="-283464">
              <a:spcBef>
                <a:spcPct val="15000"/>
              </a:spcBef>
              <a:buFont typeface="Arial" panose="020B0604020202020204" pitchFamily="34" charset="0"/>
              <a:buChar char="●"/>
            </a:pPr>
            <a:r>
              <a:rPr lang="en-US" sz="1400" dirty="0"/>
              <a:t>The record-breaking 2020 Chinese monsoon season can be partly explained as a mode response in resonance with the ocean dynamical forcing.</a:t>
            </a:r>
          </a:p>
          <a:p>
            <a:pPr marL="283464" indent="-283464">
              <a:spcBef>
                <a:spcPct val="15000"/>
              </a:spcBef>
              <a:buFont typeface="Arial" panose="020B0604020202020204" pitchFamily="34" charset="0"/>
              <a:buChar char="●"/>
            </a:pPr>
            <a:r>
              <a:rPr lang="en-US" sz="1400" dirty="0"/>
              <a:t>Neutral mode analysis pairs the most excitable modes (right Figure a and b) to the corresponding patterns of the ocean heat flux (right Figure c </a:t>
            </a:r>
            <a:br>
              <a:rPr lang="en-US" sz="1400" dirty="0"/>
            </a:br>
            <a:r>
              <a:rPr lang="en-US" sz="1400" dirty="0"/>
              <a:t>and d).</a:t>
            </a:r>
          </a:p>
          <a:p>
            <a:pPr marL="283464" indent="-283464">
              <a:spcBef>
                <a:spcPct val="15000"/>
              </a:spcBef>
              <a:buFont typeface="Arial" panose="020B0604020202020204" pitchFamily="34" charset="0"/>
              <a:buChar char="●"/>
            </a:pPr>
            <a:r>
              <a:rPr lang="en-US" sz="1400" dirty="0"/>
              <a:t>The projected, slow-evolving trend towards the “south flood-north-drought” pattern in China may originate in ocean dynamics.</a:t>
            </a:r>
          </a:p>
        </p:txBody>
      </p:sp>
      <p:sp>
        <p:nvSpPr>
          <p:cNvPr id="3076" name="Rectangle 5"/>
          <p:cNvSpPr>
            <a:spLocks noChangeArrowheads="1"/>
          </p:cNvSpPr>
          <p:nvPr/>
        </p:nvSpPr>
        <p:spPr bwMode="auto">
          <a:xfrm>
            <a:off x="0" y="40957"/>
            <a:ext cx="91440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600" b="1" dirty="0">
                <a:latin typeface="Arial" panose="020B0604020202020204" pitchFamily="34" charset="0"/>
              </a:rPr>
              <a:t>Recurrent Rainfall Patterns as Important Modes of Asian Monsoon Variability </a:t>
            </a:r>
          </a:p>
        </p:txBody>
      </p:sp>
      <p:sp>
        <p:nvSpPr>
          <p:cNvPr id="3077" name="Text Box 6"/>
          <p:cNvSpPr txBox="1">
            <a:spLocks noChangeArrowheads="1"/>
          </p:cNvSpPr>
          <p:nvPr/>
        </p:nvSpPr>
        <p:spPr bwMode="auto">
          <a:xfrm>
            <a:off x="4619126" y="5921514"/>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dirty="0">
                <a:solidFill>
                  <a:srgbClr val="1C1D1E"/>
                </a:solidFill>
                <a:latin typeface="Arial" panose="020B0604020202020204" pitchFamily="34" charset="0"/>
              </a:rPr>
              <a:t>J. Lu, D. </a:t>
            </a:r>
            <a:r>
              <a:rPr lang="en-US" sz="1000" dirty="0" err="1">
                <a:solidFill>
                  <a:srgbClr val="1C1D1E"/>
                </a:solidFill>
                <a:latin typeface="Arial" panose="020B0604020202020204" pitchFamily="34" charset="0"/>
              </a:rPr>
              <a:t>Xue</a:t>
            </a:r>
            <a:r>
              <a:rPr lang="en-US" sz="1000" dirty="0">
                <a:solidFill>
                  <a:srgbClr val="1C1D1E"/>
                </a:solidFill>
                <a:latin typeface="Arial" panose="020B0604020202020204" pitchFamily="34" charset="0"/>
              </a:rPr>
              <a:t>, L. R. Leung, F. Liu, F. Song, B. Harrop, &amp;  W. Zhou. ″The Leading Modes of Asian Summer Monsoon Variability as Pulses of Atmospheric Energy Flow.” </a:t>
            </a:r>
            <a:r>
              <a:rPr lang="en-US" sz="1000" i="1" dirty="0">
                <a:solidFill>
                  <a:srgbClr val="1C1D1E"/>
                </a:solidFill>
                <a:latin typeface="Arial" panose="020B0604020202020204" pitchFamily="34" charset="0"/>
              </a:rPr>
              <a:t>Geophysical Research Letters</a:t>
            </a:r>
            <a:r>
              <a:rPr lang="en-US" sz="1000" dirty="0">
                <a:solidFill>
                  <a:srgbClr val="1C1D1E"/>
                </a:solidFill>
                <a:latin typeface="Arial" panose="020B0604020202020204" pitchFamily="34" charset="0"/>
              </a:rPr>
              <a:t>, </a:t>
            </a:r>
            <a:r>
              <a:rPr lang="en-US" sz="1000" b="1" dirty="0">
                <a:solidFill>
                  <a:srgbClr val="1C1D1E"/>
                </a:solidFill>
                <a:latin typeface="Arial" panose="020B0604020202020204" pitchFamily="34" charset="0"/>
              </a:rPr>
              <a:t>48,</a:t>
            </a:r>
            <a:r>
              <a:rPr lang="en-US" sz="1000" dirty="0">
                <a:solidFill>
                  <a:srgbClr val="1C1D1E"/>
                </a:solidFill>
                <a:latin typeface="Arial" panose="020B0604020202020204" pitchFamily="34" charset="0"/>
              </a:rPr>
              <a:t> (2021).  e2020GL091629. </a:t>
            </a:r>
            <a:r>
              <a:rPr lang="en-US" sz="1000" u="sng" dirty="0">
                <a:solidFill>
                  <a:srgbClr val="005274"/>
                </a:solidFill>
                <a:latin typeface="Arial" panose="020B0604020202020204" pitchFamily="34" charset="0"/>
                <a:hlinkClick r:id="rId3">
                  <a:extLst>
                    <a:ext uri="{A12FA001-AC4F-418D-AE19-62706E023703}">
                      <ahyp:hlinkClr xmlns:ahyp="http://schemas.microsoft.com/office/drawing/2018/hyperlinkcolor" val="tx"/>
                    </a:ext>
                  </a:extLst>
                </a:hlinkClick>
              </a:rPr>
              <a:t>https://doi.org/10.1029/2020GL0</a:t>
            </a:r>
            <a:r>
              <a:rPr lang="en-US" sz="1000" u="sng" dirty="0">
                <a:solidFill>
                  <a:srgbClr val="005274"/>
                </a:solidFill>
                <a:latin typeface="Arial" panose="020B0604020202020204" pitchFamily="34" charset="0"/>
              </a:rPr>
              <a:t>91629</a:t>
            </a:r>
            <a:endParaRPr lang="en-US" altLang="en-US" sz="1000" dirty="0">
              <a:solidFill>
                <a:srgbClr val="000000"/>
              </a:solidFill>
              <a:latin typeface="+mn-lt"/>
            </a:endParaRPr>
          </a:p>
        </p:txBody>
      </p:sp>
      <p:sp>
        <p:nvSpPr>
          <p:cNvPr id="3078" name="TextBox 9"/>
          <p:cNvSpPr txBox="1">
            <a:spLocks noChangeArrowheads="1"/>
          </p:cNvSpPr>
          <p:nvPr/>
        </p:nvSpPr>
        <p:spPr bwMode="auto">
          <a:xfrm>
            <a:off x="4572000" y="4145340"/>
            <a:ext cx="424012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Singular value decomposition allows researchers to separate the precipitation response into neutral modes and link each pattern to the underlying optimal forcing. Panels (a) and (b) show the first two neutral modes, with their corresponding forcing patterns in panels (c) and (d), respectively. The pattern of Mode 2 matches the precipitation anomaly of summer 2020 over the Asia-west Pacific sector well.</a:t>
            </a:r>
          </a:p>
        </p:txBody>
      </p:sp>
      <p:sp>
        <p:nvSpPr>
          <p:cNvPr id="9" name="Rectangle 4">
            <a:extLst>
              <a:ext uri="{FF2B5EF4-FFF2-40B4-BE49-F238E27FC236}">
                <a16:creationId xmlns:a16="http://schemas.microsoft.com/office/drawing/2014/main" id="{33C22EEE-A6A7-9646-8CCB-8E10F0A7EDB8}"/>
              </a:ext>
            </a:extLst>
          </p:cNvPr>
          <p:cNvSpPr>
            <a:spLocks noChangeArrowheads="1"/>
          </p:cNvSpPr>
          <p:nvPr/>
        </p:nvSpPr>
        <p:spPr bwMode="auto">
          <a:xfrm>
            <a:off x="4578711" y="1850571"/>
            <a:ext cx="4237248" cy="866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3464" indent="-283464" eaLnBrk="1" hangingPunct="1">
              <a:spcBef>
                <a:spcPct val="15000"/>
              </a:spcBef>
              <a:buFont typeface="Arial" panose="020B0604020202020204" pitchFamily="34" charset="0"/>
              <a:buChar char="●"/>
            </a:pPr>
            <a:endParaRPr lang="en-US" sz="1400" dirty="0">
              <a:solidFill>
                <a:prstClr val="black"/>
              </a:solidFill>
            </a:endParaRPr>
          </a:p>
        </p:txBody>
      </p:sp>
      <p:pic>
        <p:nvPicPr>
          <p:cNvPr id="3" name="Picture 2" descr="Diagram&#10;&#10;Description automatically generated">
            <a:extLst>
              <a:ext uri="{FF2B5EF4-FFF2-40B4-BE49-F238E27FC236}">
                <a16:creationId xmlns:a16="http://schemas.microsoft.com/office/drawing/2014/main" id="{451F2E3E-1541-5A44-A51D-DB6A1B57A4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7200" y="1084230"/>
            <a:ext cx="4724400" cy="2727449"/>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ntent xmlns="3773524f-22ff-470f-b310-5294999f8866"/>
    <Highlight xmlns="3773524f-22ff-470f-b310-5294999f8866">86</Highlight>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6B4B9BF55EB03429B54A0C5039CF7AA" ma:contentTypeVersion="12" ma:contentTypeDescription="Create a new document." ma:contentTypeScope="" ma:versionID="c5d78afe7102d0e9bf97a4a42f7e129c">
  <xsd:schema xmlns:xsd="http://www.w3.org/2001/XMLSchema" xmlns:xs="http://www.w3.org/2001/XMLSchema" xmlns:p="http://schemas.microsoft.com/office/2006/metadata/properties" xmlns:ns2="3773524f-22ff-470f-b310-5294999f8866" targetNamespace="http://schemas.microsoft.com/office/2006/metadata/properties" ma:root="true" ma:fieldsID="b815e1b24c3efb926e037a6ddf605f38" ns2:_="">
    <xsd:import namespace="3773524f-22ff-470f-b310-5294999f8866"/>
    <xsd:element name="properties">
      <xsd:complexType>
        <xsd:sequence>
          <xsd:element name="documentManagement">
            <xsd:complexType>
              <xsd:all>
                <xsd:element ref="ns2:Content"/>
                <xsd:element ref="ns2:Highlight"/>
                <xsd:element ref="ns2:MediaServiceMetadata" minOccurs="0"/>
                <xsd:element ref="ns2:MediaServiceFastMetadata" minOccurs="0"/>
                <xsd:element ref="ns2:Highlight_x003a_ID"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3524f-22ff-470f-b310-5294999f8866" elementFormDefault="qualified">
    <xsd:import namespace="http://schemas.microsoft.com/office/2006/documentManagement/types"/>
    <xsd:import namespace="http://schemas.microsoft.com/office/infopath/2007/PartnerControls"/>
    <xsd:element name="Content" ma:index="8" ma:displayName="Content" ma:format="Dropdown" ma:internalName="Content">
      <xsd:simpleType>
        <xsd:restriction base="dms:Choice">
          <xsd:enumeration value="Highlight article"/>
          <xsd:enumeration value="Highlight article hero image"/>
          <xsd:enumeration value="Highlight slide"/>
          <xsd:enumeration value="Highlight slide image"/>
          <xsd:enumeration value="Accepted paper"/>
          <xsd:enumeration value="Final paper"/>
          <xsd:enumeration value="Journal cover image"/>
        </xsd:restriction>
      </xsd:simpleType>
    </xsd:element>
    <xsd:element name="Highlight" ma:index="9" ma:displayName="Highlight" ma:list="{5e9925cf-9522-4661-83ea-a99aa2ece969}" ma:internalName="Highlight" ma:readOnly="false" ma:showField="Title">
      <xsd:simpleType>
        <xsd:restriction base="dms:Lookup"/>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Highlight_x003a_ID" ma:index="12" nillable="true" ma:displayName="Highlight:ID" ma:list="{5e9925cf-9522-4661-83ea-a99aa2ece969}" ma:internalName="Highlight_x003a_ID" ma:readOnly="true" ma:showField="ID" ma:web="d2f3f7c9-ad8b-4c02-aec5-fa337afdd5c2">
      <xsd:simpleType>
        <xsd:restriction base="dms:Lookup"/>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8A57D9F0-2B85-430B-8843-0027C0E6F07C}">
  <ds:schemaRefs>
    <ds:schemaRef ds:uri="http://schemas.microsoft.com/office/infopath/2007/PartnerControls"/>
    <ds:schemaRef ds:uri="http://purl.org/dc/terms/"/>
    <ds:schemaRef ds:uri="3773524f-22ff-470f-b310-5294999f8866"/>
    <ds:schemaRef ds:uri="http://purl.org/dc/dcmitype/"/>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BD22620-A068-414D-90C2-07679A82AC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73524f-22ff-470f-b310-5294999f88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7127</TotalTime>
  <Words>323</Words>
  <Application>Microsoft Office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37</cp:revision>
  <cp:lastPrinted>2011-05-11T17:30:12Z</cp:lastPrinted>
  <dcterms:created xsi:type="dcterms:W3CDTF">2017-11-02T21:19:41Z</dcterms:created>
  <dcterms:modified xsi:type="dcterms:W3CDTF">2021-04-16T22:12:37Z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0x010100A6B4B9BF55EB03429B54A0C5039CF7AA</vt:lpwstr>
  </property>
  <property fmtid="{D5CDD505-2E9C-101B-9397-08002B2CF9AE}" pid="4" name="Order">
    <vt:r8>3400</vt:r8>
  </property>
</Properties>
</file>