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33843-CA15-4C82-884F-50B4A3BBA640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38FA2-E793-4EF9-B03B-B0FD5C57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90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55797" indent="-28959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3132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9339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5547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53798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12050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70301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28553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4D34C84-0A83-294B-880E-1E7C3134D847}" type="slidenum">
              <a:rPr lang="en-US" altLang="x-none">
                <a:solidFill>
                  <a:srgbClr val="000000"/>
                </a:solidFill>
              </a:rPr>
              <a:pPr eaLnBrk="1" hangingPunct="1"/>
              <a:t>1</a:t>
            </a:fld>
            <a:endParaRPr lang="en-US" altLang="x-none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4393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8580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EE2B244-8019-4948-BEE0-168AD97EECD7}" type="datetimeFigureOut">
              <a:rPr lang="en-US"/>
              <a:pPr>
                <a:defRPr/>
              </a:pPr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3850AD-C1EC-C747-BE2E-9318E9EB731C}" type="slidenum">
              <a:rPr lang="en-US" altLang="x-none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706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8599" y="1032466"/>
            <a:ext cx="4333875" cy="5657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Understand how regional hydrology and extremes respond to climate warming with a more conservative diagnostic framework</a:t>
            </a:r>
          </a:p>
          <a:p>
            <a:pPr>
              <a:spcBef>
                <a:spcPct val="15000"/>
              </a:spcBef>
              <a:defRPr/>
            </a:pPr>
            <a:endParaRPr lang="en-US" sz="1600" strike="sngStrike" dirty="0" smtClean="0"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Approach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Develop a geometric transformation of the</a:t>
            </a: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 column water vapor budget to represent local hydrological cycles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Apply local water vapor wave activity (LWA) analysis to characterize the atmospheric rivers in the RCP8.5 climate </a:t>
            </a:r>
            <a:r>
              <a:rPr lang="en-US" sz="1600" dirty="0">
                <a:solidFill>
                  <a:prstClr val="black"/>
                </a:solidFill>
                <a:cs typeface="Arial" pitchFamily="34" charset="0"/>
              </a:rPr>
              <a:t>change</a:t>
            </a: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 scenarios simulated by CMIP5 models</a:t>
            </a:r>
          </a:p>
          <a:p>
            <a:pPr>
              <a:spcBef>
                <a:spcPct val="15000"/>
              </a:spcBef>
              <a:defRPr/>
            </a:pPr>
            <a:endParaRPr lang="en-US" sz="1600" dirty="0" smtClean="0">
              <a:solidFill>
                <a:prstClr val="black"/>
              </a:solidFill>
              <a:cs typeface="Arial" pitchFamily="34" charset="0"/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altLang="en-US" b="1" dirty="0" smtClean="0">
                <a:solidFill>
                  <a:prstClr val="black"/>
                </a:solidFill>
                <a:cs typeface="Arial" pitchFamily="34" charset="0"/>
              </a:rPr>
              <a:t>Impact</a:t>
            </a:r>
            <a:endParaRPr lang="en-US" alt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600" dirty="0" smtClean="0">
                <a:solidFill>
                  <a:prstClr val="black"/>
                </a:solidFill>
              </a:rPr>
              <a:t>The new diagnostic allows more rigorous study of hydrological extremes at regional scale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Atmospheric rivers </a:t>
            </a:r>
            <a:r>
              <a:rPr lang="en-US" sz="1600" dirty="0" err="1" smtClean="0">
                <a:solidFill>
                  <a:prstClr val="black"/>
                </a:solidFill>
                <a:cs typeface="Arial" pitchFamily="34" charset="0"/>
              </a:rPr>
              <a:t>landfalling</a:t>
            </a: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 at U.S. coasts become more frequent and longer, leading to </a:t>
            </a:r>
            <a:r>
              <a:rPr lang="en-US" sz="1600" smtClean="0">
                <a:solidFill>
                  <a:prstClr val="black"/>
                </a:solidFill>
                <a:cs typeface="Arial" pitchFamily="34" charset="0"/>
              </a:rPr>
              <a:t>marked </a:t>
            </a:r>
            <a:r>
              <a:rPr lang="en-US" altLang="en-US" sz="1600" smtClean="0">
                <a:solidFill>
                  <a:prstClr val="black"/>
                </a:solidFill>
              </a:rPr>
              <a:t>increases </a:t>
            </a:r>
            <a:r>
              <a:rPr lang="en-US" altLang="en-US" sz="1600" dirty="0">
                <a:solidFill>
                  <a:prstClr val="black"/>
                </a:solidFill>
              </a:rPr>
              <a:t>in wet extremes </a:t>
            </a:r>
            <a:r>
              <a:rPr lang="en-US" altLang="en-US" sz="1600" dirty="0" smtClean="0">
                <a:solidFill>
                  <a:prstClr val="black"/>
                </a:solidFill>
              </a:rPr>
              <a:t>over </a:t>
            </a:r>
            <a:r>
              <a:rPr lang="en-US" altLang="en-US" sz="1600" dirty="0">
                <a:solidFill>
                  <a:prstClr val="black"/>
                </a:solidFill>
              </a:rPr>
              <a:t>the Western </a:t>
            </a:r>
            <a:r>
              <a:rPr lang="en-US" altLang="en-US" sz="1600">
                <a:solidFill>
                  <a:prstClr val="black"/>
                </a:solidFill>
              </a:rPr>
              <a:t>United </a:t>
            </a:r>
            <a:r>
              <a:rPr lang="en-US" altLang="en-US" sz="1600" smtClean="0">
                <a:solidFill>
                  <a:prstClr val="black"/>
                </a:solidFill>
              </a:rPr>
              <a:t>States</a:t>
            </a:r>
            <a:endParaRPr lang="en-US" altLang="en-US" sz="16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altLang="en-US" sz="16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27251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2800" b="1" dirty="0" smtClean="0"/>
              <a:t>Wetter Winters in the Western U.S</a:t>
            </a:r>
            <a:r>
              <a:rPr lang="en-US" sz="2800" b="1" dirty="0"/>
              <a:t>.: </a:t>
            </a:r>
            <a:r>
              <a:rPr lang="en-US" sz="2800" b="1" dirty="0" smtClean="0"/>
              <a:t>Regional </a:t>
            </a:r>
            <a:r>
              <a:rPr lang="en-US" sz="2800" b="1" dirty="0"/>
              <a:t>Hydrological </a:t>
            </a:r>
            <a:r>
              <a:rPr lang="en-US" sz="2800" b="1" dirty="0" smtClean="0"/>
              <a:t>Extremes Revealed from Water Vapor Wave Activity</a:t>
            </a:r>
            <a:endParaRPr lang="en-US" sz="28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81550" y="5943600"/>
            <a:ext cx="4010025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Lu J, D Xue, Y Gao, </a:t>
            </a:r>
            <a:r>
              <a:rPr lang="en-US" altLang="en-US" sz="1000" dirty="0" smtClean="0">
                <a:solidFill>
                  <a:srgbClr val="000000"/>
                </a:solidFill>
              </a:rPr>
              <a:t>G </a:t>
            </a:r>
            <a:r>
              <a:rPr lang="en-US" altLang="en-US" sz="1000" dirty="0">
                <a:solidFill>
                  <a:srgbClr val="000000"/>
                </a:solidFill>
              </a:rPr>
              <a:t>Chen, 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LR Leung, and P Staten. 2017. “Enhanced Hydrological </a:t>
            </a: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E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xtremes in the Western United States under Global </a:t>
            </a: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W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arming through the Lens of Water </a:t>
            </a: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V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apor </a:t>
            </a: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W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ave </a:t>
            </a: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A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ctivity.” </a:t>
            </a:r>
            <a:r>
              <a:rPr lang="en-US" sz="1000" i="1" dirty="0" err="1"/>
              <a:t>npj</a:t>
            </a:r>
            <a:r>
              <a:rPr lang="en-US" sz="1000" i="1" dirty="0"/>
              <a:t> Climate and Atmospheric </a:t>
            </a:r>
            <a:r>
              <a:rPr lang="en-US" sz="1000" i="1" dirty="0" smtClean="0"/>
              <a:t>Sciences</a:t>
            </a:r>
            <a:r>
              <a:rPr lang="en-US" altLang="en-US" sz="1000" i="1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in press. </a:t>
            </a:r>
            <a:r>
              <a:rPr lang="mr-IN" sz="1000" dirty="0" smtClean="0">
                <a:latin typeface="Calibri"/>
              </a:rPr>
              <a:t>DOI:</a:t>
            </a:r>
            <a:r>
              <a:rPr lang="en-US" sz="1000" dirty="0" smtClean="0">
                <a:latin typeface="Calibri"/>
              </a:rPr>
              <a:t> </a:t>
            </a:r>
            <a:r>
              <a:rPr lang="en-US" sz="1000" dirty="0"/>
              <a:t>10.1038/s41612-018-0017-9</a:t>
            </a:r>
            <a:endParaRPr lang="mr-IN" sz="1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29612" y="4123333"/>
            <a:ext cx="4051899" cy="149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3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Two metrics for hydrological extremes―the 99.9</a:t>
            </a:r>
            <a:r>
              <a:rPr lang="en-US" sz="1300" b="1" baseline="30000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sz="13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 percentile of precipitation minus evaporation and the corresponding </a:t>
            </a:r>
            <a:r>
              <a:rPr lang="en-US" sz="1300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LWA </a:t>
            </a:r>
            <a:r>
              <a:rPr lang="en-US" sz="13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sink―</a:t>
            </a:r>
            <a:r>
              <a:rPr lang="en-US" sz="1300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show significant changes over coastal North </a:t>
            </a:r>
            <a:r>
              <a:rPr lang="en-US" sz="13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America as simulated by the CMIP5 </a:t>
            </a:r>
            <a:r>
              <a:rPr lang="en-US" sz="1300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multi-model ensemble mean</a:t>
            </a:r>
            <a:r>
              <a:rPr lang="en-US" sz="13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 for </a:t>
            </a:r>
            <a:r>
              <a:rPr lang="en-US" sz="1300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RCP8.5 for future </a:t>
            </a:r>
            <a:r>
              <a:rPr lang="en-US" sz="13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1300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2070-2099) and historical (1976-2005</a:t>
            </a:r>
            <a:r>
              <a:rPr lang="en-US" sz="13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) scenarios.</a:t>
            </a:r>
            <a:endParaRPr lang="en-US" altLang="en-US" sz="1300" b="1" dirty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5" y="1143000"/>
            <a:ext cx="4229100" cy="26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9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Lu-etal-WaveActivity-npj-Nov2017-f</Presentation>
    <Funding xmlns="98b00cf3-a6ce-40de-8923-f140beb786e9">RGCM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B6CAC8-15B8-4DC7-89B8-DD406DF9854D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sharepoint/v3"/>
    <ds:schemaRef ds:uri="98b00cf3-a6ce-40de-8923-f140beb786e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06D981B-2176-4F6E-831D-2BAA3969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1917</TotalTime>
  <Words>212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Mangal</vt:lpstr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Lu-Xue-WaveActivity-npj-Nov2017-f</dc:title>
  <dc:creator>Lu, Jian</dc:creator>
  <dc:description/>
  <cp:lastModifiedBy>Roeder, Lynne R</cp:lastModifiedBy>
  <cp:revision>66</cp:revision>
  <cp:lastPrinted>2017-03-28T20:59:06Z</cp:lastPrinted>
  <dcterms:created xsi:type="dcterms:W3CDTF">2017-02-24T21:20:44Z</dcterms:created>
  <dcterms:modified xsi:type="dcterms:W3CDTF">2018-03-27T19:51:55Z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Lu-Xue-WaveActivity-npj-Nov2017-f</vt:lpwstr>
  </property>
  <property fmtid="{D5CDD505-2E9C-101B-9397-08002B2CF9AE}" pid="8" name="SlideDescription">
    <vt:lpwstr/>
  </property>
</Properties>
</file>