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C6246-ABDB-4C3F-97C0-271F4E287DBF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2377E-5FC4-4B30-BCDD-9BDDD92A4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356570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80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0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6454" y="1219200"/>
            <a:ext cx="4310668" cy="58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Provide an authoritative update on the state of science regarding the expansion of the </a:t>
            </a:r>
            <a:r>
              <a:rPr lang="en-US" sz="1400" dirty="0" smtClean="0">
                <a:solidFill>
                  <a:prstClr val="black"/>
                </a:solidFill>
              </a:rPr>
              <a:t>tropics</a:t>
            </a:r>
            <a:r>
              <a:rPr lang="en-US" sz="1400" dirty="0">
                <a:solidFill>
                  <a:prstClr val="black"/>
                </a:solidFill>
              </a:rPr>
              <a:t>, as invited by the editor of </a:t>
            </a:r>
            <a:r>
              <a:rPr lang="en-US" sz="1400" i="1" dirty="0">
                <a:solidFill>
                  <a:prstClr val="black"/>
                </a:solidFill>
              </a:rPr>
              <a:t>Nature Climate </a:t>
            </a:r>
            <a:r>
              <a:rPr lang="en-US" sz="1400" i="1" dirty="0" smtClean="0">
                <a:solidFill>
                  <a:prstClr val="black"/>
                </a:solidFill>
              </a:rPr>
              <a:t>Change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/>
              <a:t>Examine t</a:t>
            </a:r>
            <a:r>
              <a:rPr lang="en-US" sz="1400" dirty="0" smtClean="0">
                <a:solidFill>
                  <a:prstClr val="black"/>
                </a:solidFill>
              </a:rPr>
              <a:t>he historical </a:t>
            </a:r>
            <a:r>
              <a:rPr lang="en-US" sz="1400" dirty="0">
                <a:solidFill>
                  <a:prstClr val="black"/>
                </a:solidFill>
              </a:rPr>
              <a:t>and </a:t>
            </a:r>
            <a:r>
              <a:rPr lang="en-US" sz="1400" dirty="0" smtClean="0">
                <a:solidFill>
                  <a:prstClr val="black"/>
                </a:solidFill>
              </a:rPr>
              <a:t>latest literature </a:t>
            </a:r>
            <a:r>
              <a:rPr lang="en-US" sz="1400" dirty="0">
                <a:solidFill>
                  <a:prstClr val="black"/>
                </a:solidFill>
              </a:rPr>
              <a:t>on the quantification and attribution of the observed expansion rate of the </a:t>
            </a:r>
            <a:r>
              <a:rPr lang="en-US" sz="1400" dirty="0" smtClean="0">
                <a:solidFill>
                  <a:prstClr val="black"/>
                </a:solidFill>
              </a:rPr>
              <a:t>tropics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/>
              <a:t>Analyze </a:t>
            </a:r>
            <a:r>
              <a:rPr lang="en-US" sz="1400" dirty="0"/>
              <a:t>the </a:t>
            </a:r>
            <a:r>
              <a:rPr lang="en-US" sz="1400" dirty="0">
                <a:solidFill>
                  <a:prstClr val="black"/>
                </a:solidFill>
              </a:rPr>
              <a:t>width of the </a:t>
            </a:r>
            <a:r>
              <a:rPr lang="en-US" sz="1400" dirty="0" smtClean="0">
                <a:solidFill>
                  <a:prstClr val="black"/>
                </a:solidFill>
              </a:rPr>
              <a:t>tropics using more </a:t>
            </a:r>
            <a:r>
              <a:rPr lang="en-US" sz="1400" dirty="0">
                <a:solidFill>
                  <a:prstClr val="black"/>
                </a:solidFill>
              </a:rPr>
              <a:t>robust metrics based on four modern retrospective </a:t>
            </a:r>
            <a:r>
              <a:rPr lang="en-US" sz="1400" dirty="0" err="1" smtClean="0">
                <a:solidFill>
                  <a:prstClr val="black"/>
                </a:solidFill>
              </a:rPr>
              <a:t>reanalyses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  <a:p>
            <a:pPr algn="ctr">
              <a:spcBef>
                <a:spcPct val="15000"/>
              </a:spcBef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prstClr val="black"/>
                </a:solidFill>
              </a:rPr>
              <a:t>The expansion of the t</a:t>
            </a:r>
            <a:r>
              <a:rPr lang="en-US" altLang="en-US" sz="1400" dirty="0" smtClean="0">
                <a:solidFill>
                  <a:prstClr val="black"/>
                </a:solidFill>
              </a:rPr>
              <a:t>ropics </a:t>
            </a:r>
            <a:r>
              <a:rPr lang="en-US" altLang="en-US" sz="1400" dirty="0">
                <a:solidFill>
                  <a:prstClr val="black"/>
                </a:solidFill>
              </a:rPr>
              <a:t>exerts profound impacts on the subtropical climate, in terms of drought, heat waves, wildfires, and even marine </a:t>
            </a:r>
            <a:r>
              <a:rPr lang="en-US" altLang="en-US" sz="1400" dirty="0" smtClean="0">
                <a:solidFill>
                  <a:prstClr val="black"/>
                </a:solidFill>
              </a:rPr>
              <a:t>ecosystem </a:t>
            </a:r>
            <a:endParaRPr lang="en-US" altLang="en-US" sz="1400" dirty="0">
              <a:solidFill>
                <a:prstClr val="black"/>
              </a:solidFill>
            </a:endParaRP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prstClr val="black"/>
                </a:solidFill>
              </a:rPr>
              <a:t>Climate models with the best estimate of the climate </a:t>
            </a:r>
            <a:r>
              <a:rPr lang="en-US" altLang="en-US" sz="1400" dirty="0" err="1">
                <a:solidFill>
                  <a:prstClr val="black"/>
                </a:solidFill>
              </a:rPr>
              <a:t>forcings</a:t>
            </a:r>
            <a:r>
              <a:rPr lang="en-US" altLang="en-US" sz="1400" dirty="0">
                <a:solidFill>
                  <a:prstClr val="black"/>
                </a:solidFill>
              </a:rPr>
              <a:t>, including </a:t>
            </a:r>
            <a:r>
              <a:rPr lang="en-US" altLang="en-US" sz="1400" dirty="0" smtClean="0"/>
              <a:t>sea surface temperature trends, </a:t>
            </a:r>
            <a:r>
              <a:rPr lang="en-US" altLang="en-US" sz="1400" dirty="0">
                <a:solidFill>
                  <a:prstClr val="black"/>
                </a:solidFill>
              </a:rPr>
              <a:t>can capture the bulk part of the tropical </a:t>
            </a:r>
            <a:r>
              <a:rPr lang="en-US" altLang="en-US" sz="1400" dirty="0" smtClean="0">
                <a:solidFill>
                  <a:prstClr val="black"/>
                </a:solidFill>
              </a:rPr>
              <a:t>expansion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 smtClean="0">
                <a:solidFill>
                  <a:prstClr val="black"/>
                </a:solidFill>
              </a:rPr>
              <a:t>Although human influences have contributed to tropical expansion </a:t>
            </a:r>
            <a:r>
              <a:rPr lang="en-US" altLang="en-US" sz="1400" dirty="0">
                <a:solidFill>
                  <a:prstClr val="black"/>
                </a:solidFill>
              </a:rPr>
              <a:t>since the late </a:t>
            </a:r>
            <a:r>
              <a:rPr lang="en-US" altLang="en-US" sz="1400" dirty="0" smtClean="0">
                <a:solidFill>
                  <a:prstClr val="black"/>
                </a:solidFill>
              </a:rPr>
              <a:t>1970s, </a:t>
            </a:r>
            <a:r>
              <a:rPr lang="en-US" altLang="en-US" sz="1400" dirty="0">
                <a:solidFill>
                  <a:prstClr val="black"/>
                </a:solidFill>
              </a:rPr>
              <a:t>much of it </a:t>
            </a:r>
            <a:r>
              <a:rPr lang="en-US" altLang="en-US" sz="1400" dirty="0" smtClean="0">
                <a:solidFill>
                  <a:prstClr val="black"/>
                </a:solidFill>
              </a:rPr>
              <a:t>is </a:t>
            </a:r>
            <a:r>
              <a:rPr lang="en-US" altLang="en-US" sz="1400" dirty="0" smtClean="0"/>
              <a:t>likely due to </a:t>
            </a:r>
            <a:r>
              <a:rPr lang="en-US" altLang="en-US" sz="1400" dirty="0" smtClean="0">
                <a:solidFill>
                  <a:prstClr val="black"/>
                </a:solidFill>
              </a:rPr>
              <a:t>natural </a:t>
            </a:r>
            <a:r>
              <a:rPr lang="en-US" altLang="en-US" sz="1400" dirty="0" err="1" smtClean="0">
                <a:solidFill>
                  <a:prstClr val="black"/>
                </a:solidFill>
              </a:rPr>
              <a:t>multidecadal</a:t>
            </a:r>
            <a:r>
              <a:rPr lang="en-US" altLang="en-US" sz="1400" dirty="0" smtClean="0">
                <a:solidFill>
                  <a:prstClr val="black"/>
                </a:solidFill>
              </a:rPr>
              <a:t> swings </a:t>
            </a:r>
            <a:r>
              <a:rPr lang="en-US" altLang="en-US" sz="1400" dirty="0">
                <a:solidFill>
                  <a:prstClr val="black"/>
                </a:solidFill>
              </a:rPr>
              <a:t>of the climate </a:t>
            </a:r>
            <a:r>
              <a:rPr lang="en-US" altLang="en-US" sz="1400" dirty="0" smtClean="0">
                <a:solidFill>
                  <a:prstClr val="black"/>
                </a:solidFill>
              </a:rPr>
              <a:t>system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8" y="147586"/>
            <a:ext cx="88526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Measuring the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Tropics’ Bulging Waistline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00070" y="6019800"/>
            <a:ext cx="416293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/>
              </a:rPr>
              <a:t>Staten P, J Lu, K Grise, S Davis, and T </a:t>
            </a:r>
            <a:r>
              <a:rPr lang="en-US" altLang="en-US" sz="1000" dirty="0" err="1">
                <a:solidFill>
                  <a:srgbClr val="000000"/>
                </a:solidFill>
                <a:latin typeface="Calibri"/>
              </a:rPr>
              <a:t>Birner</a:t>
            </a:r>
            <a:r>
              <a:rPr lang="en-US" altLang="en-US" sz="1000" dirty="0">
                <a:solidFill>
                  <a:srgbClr val="000000"/>
                </a:solidFill>
                <a:latin typeface="Calibri"/>
              </a:rPr>
              <a:t>. 2018. “Re-examining tropical expansion.” </a:t>
            </a:r>
            <a:r>
              <a:rPr lang="en-US" altLang="en-US" sz="1000" i="1" dirty="0">
                <a:solidFill>
                  <a:srgbClr val="000000"/>
                </a:solidFill>
                <a:latin typeface="Calibri"/>
              </a:rPr>
              <a:t>Nature Climate Change</a:t>
            </a:r>
            <a:r>
              <a:rPr lang="en-US" altLang="en-US" sz="1000" dirty="0">
                <a:solidFill>
                  <a:srgbClr val="000000"/>
                </a:solidFill>
                <a:latin typeface="Calibri"/>
              </a:rPr>
              <a:t>, 11:768-774. </a:t>
            </a:r>
            <a:br>
              <a:rPr lang="en-US" altLang="en-US" sz="1000" dirty="0">
                <a:solidFill>
                  <a:srgbClr val="000000"/>
                </a:solidFill>
                <a:latin typeface="Calibri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"/>
              </a:rPr>
              <a:t>DOI: 10.1038/s41558-018-0246-2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600070" y="4572000"/>
            <a:ext cx="42401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These schematics summarize the 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metrics for the width of the </a:t>
            </a: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tropics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:  (a) a three-dimensional depiction of the circulation, radiation, and hydrological features for the width of the tropics; (b) height-latitude transect </a:t>
            </a: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shows 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Hadley cell </a:t>
            </a: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overturning, mixing across the jet and the tropopause at the edge of the tropics, and subtropical zero-crossing of precipitation and evaporation. </a:t>
            </a:r>
            <a:endParaRPr lang="en-US" altLang="en-US" sz="1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94" y="914400"/>
            <a:ext cx="3432506" cy="35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0027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Lu-etal-TropicalWidth-NCC-Sept2018-f</Presentation>
    <Funding xmlns="98b00cf3-a6ce-40de-8923-f140beb786e9">RGCM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253321084bc877e6219647d3d603010e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d22a2e83e57c1c348b9d66ffe587db95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8C0B3D-8D48-4DA5-A0F1-E6DB6BF5EF85}"/>
</file>

<file path=customXml/itemProps2.xml><?xml version="1.0" encoding="utf-8"?>
<ds:datastoreItem xmlns:ds="http://schemas.openxmlformats.org/officeDocument/2006/customXml" ds:itemID="{385452A8-F23A-457C-942A-E3CFE80D7820}"/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6580</TotalTime>
  <Words>248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Lu-etal-TropicalWidth-NCC-Sept2018-f</dc:title>
  <dc:creator>Davis, Emily L</dc:creator>
  <dc:description/>
  <cp:lastModifiedBy>Roeder, Lynne R</cp:lastModifiedBy>
  <cp:revision>24</cp:revision>
  <cp:lastPrinted>2011-05-11T17:30:12Z</cp:lastPrinted>
  <dcterms:created xsi:type="dcterms:W3CDTF">2017-11-02T21:19:41Z</dcterms:created>
  <dcterms:modified xsi:type="dcterms:W3CDTF">2018-10-04T21:45:58Z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/>
  </property>
  <property fmtid="{D5CDD505-2E9C-101B-9397-08002B2CF9AE}" pid="7" name="ContentType">
    <vt:lpwstr>Slide</vt:lpwstr>
  </property>
  <property fmtid="{D5CDD505-2E9C-101B-9397-08002B2CF9AE}" pid="8" name="Presentation">
    <vt:lpwstr>Lu-etal-TropicalWidth-NCC-Sept2018-f</vt:lpwstr>
  </property>
  <property fmtid="{D5CDD505-2E9C-101B-9397-08002B2CF9AE}" pid="9" name="SlideDescription">
    <vt:lpwstr/>
  </property>
</Properties>
</file>