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rsey, Kathryn S" initials="DKS" lastIdx="13" clrIdx="0">
    <p:extLst/>
  </p:cmAuthor>
  <p:cmAuthor id="2" name="Roeder, Lynne R" initials="RLR" lastIdx="5" clrIdx="1">
    <p:extLst>
      <p:ext uri="{19B8F6BF-5375-455C-9EA6-DF929625EA0E}">
        <p15:presenceInfo xmlns:p15="http://schemas.microsoft.com/office/powerpoint/2012/main" userId="S-1-5-21-19610888-2120439649-608991905-13158" providerId="AD"/>
      </p:ext>
    </p:extLst>
  </p:cmAuthor>
  <p:cmAuthor id="3" name="Leung, Lai-Yung (Ruby)" initials="LL(" lastIdx="5" clrIdx="2">
    <p:extLst>
      <p:ext uri="{19B8F6BF-5375-455C-9EA6-DF929625EA0E}">
        <p15:presenceInfo xmlns:p15="http://schemas.microsoft.com/office/powerpoint/2012/main" userId="Leung, Lai-Yung (Ruby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48" autoAdjust="0"/>
    <p:restoredTop sz="94578"/>
  </p:normalViewPr>
  <p:slideViewPr>
    <p:cSldViewPr snapToGrid="0">
      <p:cViewPr varScale="1">
        <p:scale>
          <a:sx n="90" d="100"/>
          <a:sy n="90" d="100"/>
        </p:scale>
        <p:origin x="8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69F27-7693-4BD7-8BE2-3A0DC8CEB365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D8917-D805-4ADA-AA3F-FB8B0247C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73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1887682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8731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78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06362" y="1045792"/>
            <a:ext cx="3475038" cy="5684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  <a:ea typeface="Adobe Caslon Pro" charset="0"/>
                <a:cs typeface="Adobe Caslon Pro" charset="0"/>
              </a:rPr>
              <a:t>Objective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  <a:defRPr/>
            </a:pPr>
            <a:r>
              <a:rPr lang="en-US" sz="1400" dirty="0">
                <a:ea typeface="Adobe Caslon Pro" charset="0"/>
                <a:cs typeface="Adobe Caslon Pro" charset="0"/>
              </a:rPr>
              <a:t>Decipher the global surface air temperature sensitivity </a:t>
            </a:r>
            <a:r>
              <a:rPr lang="en-US" sz="1400" dirty="0" smtClean="0">
                <a:ea typeface="Adobe Caslon Pro" charset="0"/>
                <a:cs typeface="Adobe Caslon Pro" charset="0"/>
              </a:rPr>
              <a:t>to ocean </a:t>
            </a:r>
            <a:r>
              <a:rPr lang="en-US" sz="1400" dirty="0">
                <a:ea typeface="Adobe Caslon Pro" charset="0"/>
                <a:cs typeface="Adobe Caslon Pro" charset="0"/>
              </a:rPr>
              <a:t>heat fluxes </a:t>
            </a:r>
            <a:r>
              <a:rPr lang="en-US" sz="1400" dirty="0" smtClean="0">
                <a:ea typeface="Adobe Caslon Pro" charset="0"/>
                <a:cs typeface="Adobe Caslon Pro" charset="0"/>
              </a:rPr>
              <a:t>through </a:t>
            </a:r>
            <a:r>
              <a:rPr lang="en-US" sz="1400" dirty="0">
                <a:ea typeface="Adobe Caslon Pro" charset="0"/>
                <a:cs typeface="Adobe Caslon Pro" charset="0"/>
              </a:rPr>
              <a:t>the linear response </a:t>
            </a:r>
            <a:r>
              <a:rPr lang="en-US" sz="1400" dirty="0" smtClean="0">
                <a:ea typeface="Adobe Caslon Pro" charset="0"/>
                <a:cs typeface="Adobe Caslon Pro" charset="0"/>
              </a:rPr>
              <a:t>function</a:t>
            </a:r>
            <a:endParaRPr lang="en-US" sz="1400" dirty="0">
              <a:solidFill>
                <a:srgbClr val="FF0000"/>
              </a:solidFill>
              <a:ea typeface="Adobe Caslon Pro" charset="0"/>
              <a:cs typeface="Adobe Caslon Pro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  <a:ea typeface="Adobe Caslon Pro" charset="0"/>
                <a:cs typeface="Adobe Caslon Pro" charset="0"/>
              </a:rPr>
              <a:t>Approach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ea typeface="Adobe Caslon Pro" charset="0"/>
                <a:cs typeface="Adobe Caslon Pro" charset="0"/>
              </a:rPr>
              <a:t>Conduct a large set of Green’s function experiments, in which ocean heat flux patches are applied one patch at a time, using the Community Atmosphere Model (CAM5) coupled to a slab ocean model-(SOM)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ea typeface="Adobe Caslon Pro" charset="0"/>
                <a:cs typeface="Adobe Caslon Pro" charset="0"/>
              </a:rPr>
              <a:t>Construct the linear response </a:t>
            </a:r>
            <a:r>
              <a:rPr lang="en-US" sz="1400" dirty="0" smtClean="0">
                <a:solidFill>
                  <a:prstClr val="black"/>
                </a:solidFill>
                <a:ea typeface="Adobe Caslon Pro" charset="0"/>
                <a:cs typeface="Adobe Caslon Pro" charset="0"/>
              </a:rPr>
              <a:t>function </a:t>
            </a:r>
            <a:r>
              <a:rPr lang="en-US" sz="1400" dirty="0">
                <a:solidFill>
                  <a:prstClr val="black"/>
                </a:solidFill>
                <a:ea typeface="Adobe Caslon Pro" charset="0"/>
                <a:cs typeface="Adobe Caslon Pro" charset="0"/>
              </a:rPr>
              <a:t>to determine how surface </a:t>
            </a:r>
            <a:r>
              <a:rPr lang="en-US" sz="1400" dirty="0" smtClean="0">
                <a:solidFill>
                  <a:prstClr val="black"/>
                </a:solidFill>
                <a:ea typeface="Adobe Caslon Pro" charset="0"/>
                <a:cs typeface="Adobe Caslon Pro" charset="0"/>
              </a:rPr>
              <a:t>air temperature </a:t>
            </a:r>
            <a:r>
              <a:rPr lang="en-US" sz="1400" dirty="0">
                <a:solidFill>
                  <a:prstClr val="black"/>
                </a:solidFill>
                <a:ea typeface="Adobe Caslon Pro" charset="0"/>
                <a:cs typeface="Adobe Caslon Pro" charset="0"/>
              </a:rPr>
              <a:t>responds to ocean heat fluxes</a:t>
            </a:r>
            <a:endParaRPr lang="en-US" altLang="en-US" sz="1400" dirty="0">
              <a:solidFill>
                <a:prstClr val="black"/>
              </a:solidFill>
              <a:ea typeface="Adobe Caslon Pro" charset="0"/>
              <a:cs typeface="Adobe Caslon Pro" charset="0"/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  <a:ea typeface="Adobe Caslon Pro" charset="0"/>
                <a:cs typeface="Adobe Caslon Pro" charset="0"/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ea typeface="Adobe Caslon Pro" charset="0"/>
                <a:cs typeface="Adobe Caslon Pro" charset="0"/>
              </a:rPr>
              <a:t>Polar amplification—greater warming at the poles than the global mean warming—revealed as a recurrent pattern of global surface </a:t>
            </a:r>
            <a:r>
              <a:rPr lang="en-US" sz="1400" dirty="0" smtClean="0">
                <a:solidFill>
                  <a:prstClr val="black"/>
                </a:solidFill>
                <a:ea typeface="Adobe Caslon Pro" charset="0"/>
                <a:cs typeface="Adobe Caslon Pro" charset="0"/>
              </a:rPr>
              <a:t>air temperature </a:t>
            </a:r>
            <a:r>
              <a:rPr lang="en-US" sz="1400" dirty="0">
                <a:solidFill>
                  <a:prstClr val="black"/>
                </a:solidFill>
                <a:ea typeface="Adobe Caslon Pro" charset="0"/>
                <a:cs typeface="Adobe Caslon Pro" charset="0"/>
              </a:rPr>
              <a:t>response to random heat perturbations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>
                <a:solidFill>
                  <a:prstClr val="black"/>
                </a:solidFill>
                <a:ea typeface="Adobe Caslon Pro" charset="0"/>
                <a:cs typeface="Adobe Caslon Pro" charset="0"/>
              </a:rPr>
              <a:t>The framework </a:t>
            </a:r>
            <a:r>
              <a:rPr lang="en-US" sz="1400" dirty="0" smtClean="0">
                <a:solidFill>
                  <a:prstClr val="black"/>
                </a:solidFill>
                <a:ea typeface="Adobe Caslon Pro" charset="0"/>
                <a:cs typeface="Adobe Caslon Pro" charset="0"/>
              </a:rPr>
              <a:t>for </a:t>
            </a:r>
            <a:r>
              <a:rPr lang="en-US" sz="1400" dirty="0">
                <a:solidFill>
                  <a:prstClr val="black"/>
                </a:solidFill>
                <a:ea typeface="Adobe Caslon Pro" charset="0"/>
                <a:cs typeface="Adobe Caslon Pro" charset="0"/>
              </a:rPr>
              <a:t>identifying the neutral modes provides a promising direction for predicting the </a:t>
            </a:r>
            <a:r>
              <a:rPr lang="en-US" sz="1400" dirty="0" smtClean="0">
                <a:solidFill>
                  <a:prstClr val="black"/>
                </a:solidFill>
                <a:ea typeface="Adobe Caslon Pro" charset="0"/>
                <a:cs typeface="Adobe Caslon Pro" charset="0"/>
              </a:rPr>
              <a:t>surface air </a:t>
            </a:r>
            <a:r>
              <a:rPr lang="en-US" sz="1400" dirty="0">
                <a:solidFill>
                  <a:prstClr val="black"/>
                </a:solidFill>
                <a:ea typeface="Adobe Caslon Pro" charset="0"/>
                <a:cs typeface="Adobe Caslon Pro" charset="0"/>
              </a:rPr>
              <a:t>temperature response to a known forcing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57875" y="0"/>
            <a:ext cx="900502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 dirty="0"/>
              <a:t>Decoding the Ocean’s Influence on Global Surface </a:t>
            </a:r>
            <a:r>
              <a:rPr lang="en-US" sz="3200" b="1" dirty="0" smtClean="0"/>
              <a:t>Air Temperature </a:t>
            </a:r>
            <a:r>
              <a:rPr lang="en-US" sz="3200" b="1" dirty="0"/>
              <a:t>Patterns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892740" y="5222687"/>
            <a:ext cx="5054491" cy="148040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100" dirty="0"/>
              <a:t>Liu F, J Lu, OA </a:t>
            </a:r>
            <a:r>
              <a:rPr lang="en-US" sz="1100" dirty="0" err="1"/>
              <a:t>Garuba</a:t>
            </a:r>
            <a:r>
              <a:rPr lang="en-US" sz="1100" dirty="0"/>
              <a:t>, Y Huang, LR Leung, Y Luo, and X Wan. 2018. “Sensitivity of Surface Temperature to Oceanic Forcing Via Q-Flux Green’s Function Experiments Part I: Linear Response Function.” </a:t>
            </a:r>
            <a:r>
              <a:rPr lang="en-US" sz="1100" i="1" dirty="0"/>
              <a:t>Journal of Climate</a:t>
            </a:r>
            <a:r>
              <a:rPr lang="en-US" sz="1100" dirty="0"/>
              <a:t> 31:3625-3641. DOI: 10.1175/JCLI-D-17-0462.1  </a:t>
            </a:r>
          </a:p>
          <a:p>
            <a:pPr>
              <a:buNone/>
            </a:pPr>
            <a:r>
              <a:rPr lang="en-US" sz="1100" dirty="0"/>
              <a:t>Liu F, J Lu, OA </a:t>
            </a:r>
            <a:r>
              <a:rPr lang="en-US" sz="1100" dirty="0" err="1"/>
              <a:t>Garuba</a:t>
            </a:r>
            <a:r>
              <a:rPr lang="en-US" sz="1100" dirty="0"/>
              <a:t>, Y Huang, LR Leung, BE Harrop, and Y Luo. 2018. “Sensitivity of Surface Temperature to Oceanic Forcing Via Q-Flux Green’s Function Experiments Part II: Feedback Decomposition and Polar Amplification.” </a:t>
            </a:r>
            <a:r>
              <a:rPr lang="en-US" sz="1100" i="1" dirty="0"/>
              <a:t>Journal of </a:t>
            </a:r>
            <a:r>
              <a:rPr lang="en-US" sz="1100" i="1" dirty="0" smtClean="0"/>
              <a:t>Climate</a:t>
            </a:r>
            <a:r>
              <a:rPr lang="en-US" sz="1100" dirty="0" smtClean="0"/>
              <a:t> 31:6745-6761. DOI</a:t>
            </a:r>
            <a:r>
              <a:rPr lang="en-US" sz="1100" dirty="0"/>
              <a:t>: 10.1175/JCLI-D-18-0042.1 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021015" y="4471685"/>
            <a:ext cx="47968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 maps show the two </a:t>
            </a:r>
            <a:r>
              <a:rPr lang="en-US" altLang="en-US" sz="1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most 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excitable patterns—or neutral modes—of surface air temperature constructed as a linear response function from the </a:t>
            </a:r>
            <a:r>
              <a:rPr lang="en-US" altLang="en-US" sz="1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Green’s 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function experiments.</a:t>
            </a:r>
          </a:p>
        </p:txBody>
      </p:sp>
      <p:pic>
        <p:nvPicPr>
          <p:cNvPr id="11" name="Picture 10" descr="Macintosh HD:Users:liuf583:Research:record:20170920:figure01:figure01.ep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77798" y="1252603"/>
            <a:ext cx="2988911" cy="1699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Macintosh HD:Users:liuf583:Research:record:20180101:figure08:TS.neutralmode1a2.eps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45704" y="3089685"/>
            <a:ext cx="4972138" cy="133356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6823784" y="1346719"/>
            <a:ext cx="192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Researchers applied ocean heat flux patches one patch at a time in a set of Green’s function experiments using the CAM5-SOM model.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07086578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Garuba-etal-Sensitivity-GRL-April2018-f</Presentation>
    <Funding xmlns="98b00cf3-a6ce-40de-8923-f140beb786e9">RGCM</Funding>
  </documentManagement>
</p:properties>
</file>

<file path=customXml/itemProps1.xml><?xml version="1.0" encoding="utf-8"?>
<ds:datastoreItem xmlns:ds="http://schemas.openxmlformats.org/officeDocument/2006/customXml" ds:itemID="{1EC604D1-C4B3-4DCD-A69C-B7915DCAE5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FF9170-27E3-4F63-B4D8-D797A42E7360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98b00cf3-a6ce-40de-8923-f140beb786e9"/>
    <ds:schemaRef ds:uri="http://purl.org/dc/terms/"/>
    <ds:schemaRef ds:uri="http://schemas.microsoft.com/sharepoint/v3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6192</TotalTime>
  <Words>290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Adobe Caslon Pro</vt:lpstr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Garuba-etal-Sensitivity-GRL-April2018-f</dc:title>
  <dc:creator>Davis, Emily L</dc:creator>
  <dc:description/>
  <cp:lastModifiedBy>Dorsey, Kathryn S</cp:lastModifiedBy>
  <cp:revision>54</cp:revision>
  <cp:lastPrinted>2011-05-11T17:30:12Z</cp:lastPrinted>
  <dcterms:created xsi:type="dcterms:W3CDTF">2017-11-02T21:19:41Z</dcterms:created>
  <dcterms:modified xsi:type="dcterms:W3CDTF">2018-08-01T14:24:52Z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0x010100A22E315B1F3C42B49A0E90D2F9AB5AB100A3ADA40348D53C4EA114B46FA9468BEB</vt:lpwstr>
  </property>
  <property fmtid="{D5CDD505-2E9C-101B-9397-08002B2CF9AE}" pid="4" name="Highlight">
    <vt:lpwstr/>
  </property>
  <property fmtid="{D5CDD505-2E9C-101B-9397-08002B2CF9AE}" pid="5" name="FY">
    <vt:lpwstr/>
  </property>
  <property fmtid="{D5CDD505-2E9C-101B-9397-08002B2CF9AE}" pid="6" name="Funding">
    <vt:lpwstr>RGCM</vt:lpwstr>
  </property>
  <property fmtid="{D5CDD505-2E9C-101B-9397-08002B2CF9AE}" pid="7" name="ContentType">
    <vt:lpwstr>Slide</vt:lpwstr>
  </property>
  <property fmtid="{D5CDD505-2E9C-101B-9397-08002B2CF9AE}" pid="8" name="Presentation">
    <vt:lpwstr>Garuba-etal-Sensitivity-GRL-April2018-f</vt:lpwstr>
  </property>
  <property fmtid="{D5CDD505-2E9C-101B-9397-08002B2CF9AE}" pid="9" name="SlideDescription">
    <vt:lpwstr/>
  </property>
</Properties>
</file>